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94643"/>
  </p:normalViewPr>
  <p:slideViewPr>
    <p:cSldViewPr snapToGrid="0" snapToObjects="1">
      <p:cViewPr varScale="1">
        <p:scale>
          <a:sx n="84" d="100"/>
          <a:sy n="84" d="100"/>
        </p:scale>
        <p:origin x="200"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74BF-A360-6947-AE49-A245D0FF9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R"/>
          </a:p>
        </p:txBody>
      </p:sp>
      <p:sp>
        <p:nvSpPr>
          <p:cNvPr id="3" name="Subtitle 2">
            <a:extLst>
              <a:ext uri="{FF2B5EF4-FFF2-40B4-BE49-F238E27FC236}">
                <a16:creationId xmlns:a16="http://schemas.microsoft.com/office/drawing/2014/main" id="{BB74014C-A361-D74F-A08B-C08F30C16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R"/>
          </a:p>
        </p:txBody>
      </p:sp>
      <p:sp>
        <p:nvSpPr>
          <p:cNvPr id="4" name="Date Placeholder 3">
            <a:extLst>
              <a:ext uri="{FF2B5EF4-FFF2-40B4-BE49-F238E27FC236}">
                <a16:creationId xmlns:a16="http://schemas.microsoft.com/office/drawing/2014/main" id="{1657ED86-E89F-C445-B384-0ED3941AF048}"/>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5" name="Footer Placeholder 4">
            <a:extLst>
              <a:ext uri="{FF2B5EF4-FFF2-40B4-BE49-F238E27FC236}">
                <a16:creationId xmlns:a16="http://schemas.microsoft.com/office/drawing/2014/main" id="{04723668-7D0F-784F-8CF0-AFE5E18C62EE}"/>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7091383C-DFD4-B146-9740-62A662B325C4}"/>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256236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91B0-5D85-7B44-B570-416D77AB76EB}"/>
              </a:ext>
            </a:extLst>
          </p:cNvPr>
          <p:cNvSpPr>
            <a:spLocks noGrp="1"/>
          </p:cNvSpPr>
          <p:nvPr>
            <p:ph type="title"/>
          </p:nvPr>
        </p:nvSpPr>
        <p:spPr/>
        <p:txBody>
          <a:bodyPr/>
          <a:lstStyle/>
          <a:p>
            <a:r>
              <a:rPr lang="en-US"/>
              <a:t>Click to edit Master title style</a:t>
            </a:r>
            <a:endParaRPr lang="en-IR"/>
          </a:p>
        </p:txBody>
      </p:sp>
      <p:sp>
        <p:nvSpPr>
          <p:cNvPr id="3" name="Vertical Text Placeholder 2">
            <a:extLst>
              <a:ext uri="{FF2B5EF4-FFF2-40B4-BE49-F238E27FC236}">
                <a16:creationId xmlns:a16="http://schemas.microsoft.com/office/drawing/2014/main" id="{C5A790D2-1F5E-1A4C-B4B4-5C430D976E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Date Placeholder 3">
            <a:extLst>
              <a:ext uri="{FF2B5EF4-FFF2-40B4-BE49-F238E27FC236}">
                <a16:creationId xmlns:a16="http://schemas.microsoft.com/office/drawing/2014/main" id="{6D0A9BCE-EEBE-5140-8326-E08A1AACC2BB}"/>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5" name="Footer Placeholder 4">
            <a:extLst>
              <a:ext uri="{FF2B5EF4-FFF2-40B4-BE49-F238E27FC236}">
                <a16:creationId xmlns:a16="http://schemas.microsoft.com/office/drawing/2014/main" id="{2124E6DE-8CBE-FD47-81AD-C88DABF2A97B}"/>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B87E17B9-2393-8449-AC5D-01B9B4BBC56B}"/>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95113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62684-0293-C344-A17B-3B61CF3E73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R"/>
          </a:p>
        </p:txBody>
      </p:sp>
      <p:sp>
        <p:nvSpPr>
          <p:cNvPr id="3" name="Vertical Text Placeholder 2">
            <a:extLst>
              <a:ext uri="{FF2B5EF4-FFF2-40B4-BE49-F238E27FC236}">
                <a16:creationId xmlns:a16="http://schemas.microsoft.com/office/drawing/2014/main" id="{140D1DB1-4E02-134D-A2B3-17BD20EC5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Date Placeholder 3">
            <a:extLst>
              <a:ext uri="{FF2B5EF4-FFF2-40B4-BE49-F238E27FC236}">
                <a16:creationId xmlns:a16="http://schemas.microsoft.com/office/drawing/2014/main" id="{B7683087-3C43-8949-9393-4FCD691FCE4D}"/>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5" name="Footer Placeholder 4">
            <a:extLst>
              <a:ext uri="{FF2B5EF4-FFF2-40B4-BE49-F238E27FC236}">
                <a16:creationId xmlns:a16="http://schemas.microsoft.com/office/drawing/2014/main" id="{132DE1A3-ED65-B040-81C0-153EBA98880C}"/>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989BE2CB-FF95-3746-B6E6-97E3726CA100}"/>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296046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C92A-2691-5641-AFD4-99CDDDF00F2F}"/>
              </a:ext>
            </a:extLst>
          </p:cNvPr>
          <p:cNvSpPr>
            <a:spLocks noGrp="1"/>
          </p:cNvSpPr>
          <p:nvPr>
            <p:ph type="title"/>
          </p:nvPr>
        </p:nvSpPr>
        <p:spPr/>
        <p:txBody>
          <a:bodyPr/>
          <a:lstStyle/>
          <a:p>
            <a:r>
              <a:rPr lang="en-US"/>
              <a:t>Click to edit Master title style</a:t>
            </a:r>
            <a:endParaRPr lang="en-IR"/>
          </a:p>
        </p:txBody>
      </p:sp>
      <p:sp>
        <p:nvSpPr>
          <p:cNvPr id="3" name="Content Placeholder 2">
            <a:extLst>
              <a:ext uri="{FF2B5EF4-FFF2-40B4-BE49-F238E27FC236}">
                <a16:creationId xmlns:a16="http://schemas.microsoft.com/office/drawing/2014/main" id="{B03CE70C-3129-634A-B4CE-55325DB7CA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Date Placeholder 3">
            <a:extLst>
              <a:ext uri="{FF2B5EF4-FFF2-40B4-BE49-F238E27FC236}">
                <a16:creationId xmlns:a16="http://schemas.microsoft.com/office/drawing/2014/main" id="{CCCF8200-3867-2247-B1FB-21A554A08A46}"/>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5" name="Footer Placeholder 4">
            <a:extLst>
              <a:ext uri="{FF2B5EF4-FFF2-40B4-BE49-F238E27FC236}">
                <a16:creationId xmlns:a16="http://schemas.microsoft.com/office/drawing/2014/main" id="{780D17E9-79C9-C04B-9073-81D0FDCAEFE6}"/>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F8249303-15C7-9746-A84E-8F5FF47E5A38}"/>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89785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CCD4-BA1B-8C4D-B1C2-458D14BF92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R"/>
          </a:p>
        </p:txBody>
      </p:sp>
      <p:sp>
        <p:nvSpPr>
          <p:cNvPr id="3" name="Text Placeholder 2">
            <a:extLst>
              <a:ext uri="{FF2B5EF4-FFF2-40B4-BE49-F238E27FC236}">
                <a16:creationId xmlns:a16="http://schemas.microsoft.com/office/drawing/2014/main" id="{8751DD50-1827-4341-B184-E9E83CDE9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19CB91-EE16-674C-AF70-4D0BE453A5B3}"/>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5" name="Footer Placeholder 4">
            <a:extLst>
              <a:ext uri="{FF2B5EF4-FFF2-40B4-BE49-F238E27FC236}">
                <a16:creationId xmlns:a16="http://schemas.microsoft.com/office/drawing/2014/main" id="{8E63D10C-85E5-E34D-99AF-1EA1414D130A}"/>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43BC2879-EE2E-3D43-AB26-22E3507AB0E7}"/>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332138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AD29-6426-4B45-831F-141ADC176F07}"/>
              </a:ext>
            </a:extLst>
          </p:cNvPr>
          <p:cNvSpPr>
            <a:spLocks noGrp="1"/>
          </p:cNvSpPr>
          <p:nvPr>
            <p:ph type="title"/>
          </p:nvPr>
        </p:nvSpPr>
        <p:spPr/>
        <p:txBody>
          <a:bodyPr/>
          <a:lstStyle/>
          <a:p>
            <a:r>
              <a:rPr lang="en-US"/>
              <a:t>Click to edit Master title style</a:t>
            </a:r>
            <a:endParaRPr lang="en-IR"/>
          </a:p>
        </p:txBody>
      </p:sp>
      <p:sp>
        <p:nvSpPr>
          <p:cNvPr id="3" name="Content Placeholder 2">
            <a:extLst>
              <a:ext uri="{FF2B5EF4-FFF2-40B4-BE49-F238E27FC236}">
                <a16:creationId xmlns:a16="http://schemas.microsoft.com/office/drawing/2014/main" id="{01C37306-E860-684F-BBE4-7F1119A956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Content Placeholder 3">
            <a:extLst>
              <a:ext uri="{FF2B5EF4-FFF2-40B4-BE49-F238E27FC236}">
                <a16:creationId xmlns:a16="http://schemas.microsoft.com/office/drawing/2014/main" id="{AC544E8E-9542-FF4A-A355-F3D08D5916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5" name="Date Placeholder 4">
            <a:extLst>
              <a:ext uri="{FF2B5EF4-FFF2-40B4-BE49-F238E27FC236}">
                <a16:creationId xmlns:a16="http://schemas.microsoft.com/office/drawing/2014/main" id="{A74AC7FD-02B8-894D-94EE-A795F8586E20}"/>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6" name="Footer Placeholder 5">
            <a:extLst>
              <a:ext uri="{FF2B5EF4-FFF2-40B4-BE49-F238E27FC236}">
                <a16:creationId xmlns:a16="http://schemas.microsoft.com/office/drawing/2014/main" id="{EFEFAB75-1FF2-464E-8CE4-CC65FCD04CC0}"/>
              </a:ext>
            </a:extLst>
          </p:cNvPr>
          <p:cNvSpPr>
            <a:spLocks noGrp="1"/>
          </p:cNvSpPr>
          <p:nvPr>
            <p:ph type="ftr" sz="quarter" idx="11"/>
          </p:nvPr>
        </p:nvSpPr>
        <p:spPr/>
        <p:txBody>
          <a:bodyPr/>
          <a:lstStyle/>
          <a:p>
            <a:endParaRPr lang="en-IR"/>
          </a:p>
        </p:txBody>
      </p:sp>
      <p:sp>
        <p:nvSpPr>
          <p:cNvPr id="7" name="Slide Number Placeholder 6">
            <a:extLst>
              <a:ext uri="{FF2B5EF4-FFF2-40B4-BE49-F238E27FC236}">
                <a16:creationId xmlns:a16="http://schemas.microsoft.com/office/drawing/2014/main" id="{37EF3127-60D1-374D-A765-63CCCB4D9379}"/>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13440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520B-2162-4046-BE5E-012D26B71CE2}"/>
              </a:ext>
            </a:extLst>
          </p:cNvPr>
          <p:cNvSpPr>
            <a:spLocks noGrp="1"/>
          </p:cNvSpPr>
          <p:nvPr>
            <p:ph type="title"/>
          </p:nvPr>
        </p:nvSpPr>
        <p:spPr>
          <a:xfrm>
            <a:off x="839788" y="365125"/>
            <a:ext cx="10515600" cy="1325563"/>
          </a:xfrm>
        </p:spPr>
        <p:txBody>
          <a:bodyPr/>
          <a:lstStyle/>
          <a:p>
            <a:r>
              <a:rPr lang="en-US"/>
              <a:t>Click to edit Master title style</a:t>
            </a:r>
            <a:endParaRPr lang="en-IR"/>
          </a:p>
        </p:txBody>
      </p:sp>
      <p:sp>
        <p:nvSpPr>
          <p:cNvPr id="3" name="Text Placeholder 2">
            <a:extLst>
              <a:ext uri="{FF2B5EF4-FFF2-40B4-BE49-F238E27FC236}">
                <a16:creationId xmlns:a16="http://schemas.microsoft.com/office/drawing/2014/main" id="{2F2B5BFB-D661-3E40-ADB2-1F0C145BFA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0878D5-3C90-9649-95E8-8AD3273A83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5" name="Text Placeholder 4">
            <a:extLst>
              <a:ext uri="{FF2B5EF4-FFF2-40B4-BE49-F238E27FC236}">
                <a16:creationId xmlns:a16="http://schemas.microsoft.com/office/drawing/2014/main" id="{255F5CBC-4E28-374A-881C-B80A0437E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7FEAB7-B10A-D04C-BC50-C1C6298B57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7" name="Date Placeholder 6">
            <a:extLst>
              <a:ext uri="{FF2B5EF4-FFF2-40B4-BE49-F238E27FC236}">
                <a16:creationId xmlns:a16="http://schemas.microsoft.com/office/drawing/2014/main" id="{877DDF43-B60D-AA48-A810-FAAE753A236D}"/>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8" name="Footer Placeholder 7">
            <a:extLst>
              <a:ext uri="{FF2B5EF4-FFF2-40B4-BE49-F238E27FC236}">
                <a16:creationId xmlns:a16="http://schemas.microsoft.com/office/drawing/2014/main" id="{B5C1BEB3-5846-6A43-80B4-5E5DC7EC1028}"/>
              </a:ext>
            </a:extLst>
          </p:cNvPr>
          <p:cNvSpPr>
            <a:spLocks noGrp="1"/>
          </p:cNvSpPr>
          <p:nvPr>
            <p:ph type="ftr" sz="quarter" idx="11"/>
          </p:nvPr>
        </p:nvSpPr>
        <p:spPr/>
        <p:txBody>
          <a:bodyPr/>
          <a:lstStyle/>
          <a:p>
            <a:endParaRPr lang="en-IR"/>
          </a:p>
        </p:txBody>
      </p:sp>
      <p:sp>
        <p:nvSpPr>
          <p:cNvPr id="9" name="Slide Number Placeholder 8">
            <a:extLst>
              <a:ext uri="{FF2B5EF4-FFF2-40B4-BE49-F238E27FC236}">
                <a16:creationId xmlns:a16="http://schemas.microsoft.com/office/drawing/2014/main" id="{67CD043A-5DA9-CB44-BAA8-3799BC21AA7D}"/>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58189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515A-6DCD-C74E-83A1-EC457B86CCF8}"/>
              </a:ext>
            </a:extLst>
          </p:cNvPr>
          <p:cNvSpPr>
            <a:spLocks noGrp="1"/>
          </p:cNvSpPr>
          <p:nvPr>
            <p:ph type="title"/>
          </p:nvPr>
        </p:nvSpPr>
        <p:spPr/>
        <p:txBody>
          <a:bodyPr/>
          <a:lstStyle/>
          <a:p>
            <a:r>
              <a:rPr lang="en-US"/>
              <a:t>Click to edit Master title style</a:t>
            </a:r>
            <a:endParaRPr lang="en-IR"/>
          </a:p>
        </p:txBody>
      </p:sp>
      <p:sp>
        <p:nvSpPr>
          <p:cNvPr id="3" name="Date Placeholder 2">
            <a:extLst>
              <a:ext uri="{FF2B5EF4-FFF2-40B4-BE49-F238E27FC236}">
                <a16:creationId xmlns:a16="http://schemas.microsoft.com/office/drawing/2014/main" id="{02BBA1AC-1D3C-EB46-BCF6-32D5F247D1E2}"/>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4" name="Footer Placeholder 3">
            <a:extLst>
              <a:ext uri="{FF2B5EF4-FFF2-40B4-BE49-F238E27FC236}">
                <a16:creationId xmlns:a16="http://schemas.microsoft.com/office/drawing/2014/main" id="{052485BE-76D5-CE41-9CB3-89E77E9C968B}"/>
              </a:ext>
            </a:extLst>
          </p:cNvPr>
          <p:cNvSpPr>
            <a:spLocks noGrp="1"/>
          </p:cNvSpPr>
          <p:nvPr>
            <p:ph type="ftr" sz="quarter" idx="11"/>
          </p:nvPr>
        </p:nvSpPr>
        <p:spPr/>
        <p:txBody>
          <a:bodyPr/>
          <a:lstStyle/>
          <a:p>
            <a:endParaRPr lang="en-IR"/>
          </a:p>
        </p:txBody>
      </p:sp>
      <p:sp>
        <p:nvSpPr>
          <p:cNvPr id="5" name="Slide Number Placeholder 4">
            <a:extLst>
              <a:ext uri="{FF2B5EF4-FFF2-40B4-BE49-F238E27FC236}">
                <a16:creationId xmlns:a16="http://schemas.microsoft.com/office/drawing/2014/main" id="{2BCC6278-D8B0-9D43-90C1-B79AE1DA1674}"/>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246249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305D7-365F-C141-9B3B-E3463457FF12}"/>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3" name="Footer Placeholder 2">
            <a:extLst>
              <a:ext uri="{FF2B5EF4-FFF2-40B4-BE49-F238E27FC236}">
                <a16:creationId xmlns:a16="http://schemas.microsoft.com/office/drawing/2014/main" id="{D092B7CC-127B-F348-87AA-A3AE057D9427}"/>
              </a:ext>
            </a:extLst>
          </p:cNvPr>
          <p:cNvSpPr>
            <a:spLocks noGrp="1"/>
          </p:cNvSpPr>
          <p:nvPr>
            <p:ph type="ftr" sz="quarter" idx="11"/>
          </p:nvPr>
        </p:nvSpPr>
        <p:spPr/>
        <p:txBody>
          <a:bodyPr/>
          <a:lstStyle/>
          <a:p>
            <a:endParaRPr lang="en-IR"/>
          </a:p>
        </p:txBody>
      </p:sp>
      <p:sp>
        <p:nvSpPr>
          <p:cNvPr id="4" name="Slide Number Placeholder 3">
            <a:extLst>
              <a:ext uri="{FF2B5EF4-FFF2-40B4-BE49-F238E27FC236}">
                <a16:creationId xmlns:a16="http://schemas.microsoft.com/office/drawing/2014/main" id="{C5ECF7BC-489F-E241-BFA1-9EE28C5CB45B}"/>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78756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CD50-C3EC-2243-9E0C-1BD34910C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R"/>
          </a:p>
        </p:txBody>
      </p:sp>
      <p:sp>
        <p:nvSpPr>
          <p:cNvPr id="3" name="Content Placeholder 2">
            <a:extLst>
              <a:ext uri="{FF2B5EF4-FFF2-40B4-BE49-F238E27FC236}">
                <a16:creationId xmlns:a16="http://schemas.microsoft.com/office/drawing/2014/main" id="{B51D7718-5FF6-7847-B083-277019808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Text Placeholder 3">
            <a:extLst>
              <a:ext uri="{FF2B5EF4-FFF2-40B4-BE49-F238E27FC236}">
                <a16:creationId xmlns:a16="http://schemas.microsoft.com/office/drawing/2014/main" id="{CA6D6CA3-2B91-AF47-8D64-FACDA9F62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9F0AA-0A02-D648-8327-6D71130F75CC}"/>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6" name="Footer Placeholder 5">
            <a:extLst>
              <a:ext uri="{FF2B5EF4-FFF2-40B4-BE49-F238E27FC236}">
                <a16:creationId xmlns:a16="http://schemas.microsoft.com/office/drawing/2014/main" id="{C63ABF49-AA8A-1D47-BE01-0D65E508B875}"/>
              </a:ext>
            </a:extLst>
          </p:cNvPr>
          <p:cNvSpPr>
            <a:spLocks noGrp="1"/>
          </p:cNvSpPr>
          <p:nvPr>
            <p:ph type="ftr" sz="quarter" idx="11"/>
          </p:nvPr>
        </p:nvSpPr>
        <p:spPr/>
        <p:txBody>
          <a:bodyPr/>
          <a:lstStyle/>
          <a:p>
            <a:endParaRPr lang="en-IR"/>
          </a:p>
        </p:txBody>
      </p:sp>
      <p:sp>
        <p:nvSpPr>
          <p:cNvPr id="7" name="Slide Number Placeholder 6">
            <a:extLst>
              <a:ext uri="{FF2B5EF4-FFF2-40B4-BE49-F238E27FC236}">
                <a16:creationId xmlns:a16="http://schemas.microsoft.com/office/drawing/2014/main" id="{979CCFC8-15B3-B546-9D90-FC41D705EC36}"/>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111898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E69B-DF75-B549-80B2-6F573853A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R"/>
          </a:p>
        </p:txBody>
      </p:sp>
      <p:sp>
        <p:nvSpPr>
          <p:cNvPr id="3" name="Picture Placeholder 2">
            <a:extLst>
              <a:ext uri="{FF2B5EF4-FFF2-40B4-BE49-F238E27FC236}">
                <a16:creationId xmlns:a16="http://schemas.microsoft.com/office/drawing/2014/main" id="{08540AA8-77E1-9A4F-BD6B-EA49EB4EE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R"/>
          </a:p>
        </p:txBody>
      </p:sp>
      <p:sp>
        <p:nvSpPr>
          <p:cNvPr id="4" name="Text Placeholder 3">
            <a:extLst>
              <a:ext uri="{FF2B5EF4-FFF2-40B4-BE49-F238E27FC236}">
                <a16:creationId xmlns:a16="http://schemas.microsoft.com/office/drawing/2014/main" id="{7CE3A74E-22B8-FC4C-B339-84D11D6A3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0B3FD-8C96-3149-A5A0-F13CCC388A63}"/>
              </a:ext>
            </a:extLst>
          </p:cNvPr>
          <p:cNvSpPr>
            <a:spLocks noGrp="1"/>
          </p:cNvSpPr>
          <p:nvPr>
            <p:ph type="dt" sz="half" idx="10"/>
          </p:nvPr>
        </p:nvSpPr>
        <p:spPr/>
        <p:txBody>
          <a:bodyPr/>
          <a:lstStyle/>
          <a:p>
            <a:fld id="{431B24C7-D3E9-3048-9D2C-FAA0F30E1E5C}" type="datetimeFigureOut">
              <a:rPr lang="en-IR" smtClean="0"/>
              <a:t>10/27/2021 R</a:t>
            </a:fld>
            <a:endParaRPr lang="en-IR"/>
          </a:p>
        </p:txBody>
      </p:sp>
      <p:sp>
        <p:nvSpPr>
          <p:cNvPr id="6" name="Footer Placeholder 5">
            <a:extLst>
              <a:ext uri="{FF2B5EF4-FFF2-40B4-BE49-F238E27FC236}">
                <a16:creationId xmlns:a16="http://schemas.microsoft.com/office/drawing/2014/main" id="{4E3A3816-6C82-D242-91EC-D0B54BFC3CFA}"/>
              </a:ext>
            </a:extLst>
          </p:cNvPr>
          <p:cNvSpPr>
            <a:spLocks noGrp="1"/>
          </p:cNvSpPr>
          <p:nvPr>
            <p:ph type="ftr" sz="quarter" idx="11"/>
          </p:nvPr>
        </p:nvSpPr>
        <p:spPr/>
        <p:txBody>
          <a:bodyPr/>
          <a:lstStyle/>
          <a:p>
            <a:endParaRPr lang="en-IR"/>
          </a:p>
        </p:txBody>
      </p:sp>
      <p:sp>
        <p:nvSpPr>
          <p:cNvPr id="7" name="Slide Number Placeholder 6">
            <a:extLst>
              <a:ext uri="{FF2B5EF4-FFF2-40B4-BE49-F238E27FC236}">
                <a16:creationId xmlns:a16="http://schemas.microsoft.com/office/drawing/2014/main" id="{7729C3F5-591B-2D42-A5E0-23728FC0323A}"/>
              </a:ext>
            </a:extLst>
          </p:cNvPr>
          <p:cNvSpPr>
            <a:spLocks noGrp="1"/>
          </p:cNvSpPr>
          <p:nvPr>
            <p:ph type="sldNum" sz="quarter" idx="12"/>
          </p:nvPr>
        </p:nvSpPr>
        <p:spPr/>
        <p:txBody>
          <a:bodyPr/>
          <a:lstStyle/>
          <a:p>
            <a:fld id="{D9D62756-7E86-2E45-8E2A-04AFFA364762}" type="slidenum">
              <a:rPr lang="en-IR" smtClean="0"/>
              <a:t>‹#›</a:t>
            </a:fld>
            <a:endParaRPr lang="en-IR"/>
          </a:p>
        </p:txBody>
      </p:sp>
    </p:spTree>
    <p:extLst>
      <p:ext uri="{BB962C8B-B14F-4D97-AF65-F5344CB8AC3E}">
        <p14:creationId xmlns:p14="http://schemas.microsoft.com/office/powerpoint/2010/main" val="183185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C36D2-AE5F-AA4F-8DB7-1713AC61E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R"/>
          </a:p>
        </p:txBody>
      </p:sp>
      <p:sp>
        <p:nvSpPr>
          <p:cNvPr id="3" name="Text Placeholder 2">
            <a:extLst>
              <a:ext uri="{FF2B5EF4-FFF2-40B4-BE49-F238E27FC236}">
                <a16:creationId xmlns:a16="http://schemas.microsoft.com/office/drawing/2014/main" id="{43BF97C7-8876-7D48-B0D3-8EC5F9D0D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Date Placeholder 3">
            <a:extLst>
              <a:ext uri="{FF2B5EF4-FFF2-40B4-BE49-F238E27FC236}">
                <a16:creationId xmlns:a16="http://schemas.microsoft.com/office/drawing/2014/main" id="{8D4A5627-A30C-704B-8AFE-1E2CFA690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B24C7-D3E9-3048-9D2C-FAA0F30E1E5C}" type="datetimeFigureOut">
              <a:rPr lang="en-IR" smtClean="0"/>
              <a:t>10/27/2021 R</a:t>
            </a:fld>
            <a:endParaRPr lang="en-IR"/>
          </a:p>
        </p:txBody>
      </p:sp>
      <p:sp>
        <p:nvSpPr>
          <p:cNvPr id="5" name="Footer Placeholder 4">
            <a:extLst>
              <a:ext uri="{FF2B5EF4-FFF2-40B4-BE49-F238E27FC236}">
                <a16:creationId xmlns:a16="http://schemas.microsoft.com/office/drawing/2014/main" id="{E7FAA7F6-BE05-3B4F-BFCB-01BA39DBE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R"/>
          </a:p>
        </p:txBody>
      </p:sp>
      <p:sp>
        <p:nvSpPr>
          <p:cNvPr id="6" name="Slide Number Placeholder 5">
            <a:extLst>
              <a:ext uri="{FF2B5EF4-FFF2-40B4-BE49-F238E27FC236}">
                <a16:creationId xmlns:a16="http://schemas.microsoft.com/office/drawing/2014/main" id="{A2003DDF-0932-5F45-BFC6-BEFCDDCC8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62756-7E86-2E45-8E2A-04AFFA364762}" type="slidenum">
              <a:rPr lang="en-IR" smtClean="0"/>
              <a:t>‹#›</a:t>
            </a:fld>
            <a:endParaRPr lang="en-IR"/>
          </a:p>
        </p:txBody>
      </p:sp>
    </p:spTree>
    <p:extLst>
      <p:ext uri="{BB962C8B-B14F-4D97-AF65-F5344CB8AC3E}">
        <p14:creationId xmlns:p14="http://schemas.microsoft.com/office/powerpoint/2010/main" val="1698289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87E162-98D9-9647-AAEC-4A8405924029}"/>
              </a:ext>
            </a:extLst>
          </p:cNvPr>
          <p:cNvPicPr>
            <a:picLocks noChangeAspect="1"/>
          </p:cNvPicPr>
          <p:nvPr/>
        </p:nvPicPr>
        <p:blipFill>
          <a:blip r:embed="rId2"/>
          <a:stretch>
            <a:fillRect/>
          </a:stretch>
        </p:blipFill>
        <p:spPr>
          <a:xfrm>
            <a:off x="1938528" y="492178"/>
            <a:ext cx="8314944" cy="3657325"/>
          </a:xfrm>
          <a:prstGeom prst="rect">
            <a:avLst/>
          </a:prstGeom>
        </p:spPr>
      </p:pic>
      <p:sp>
        <p:nvSpPr>
          <p:cNvPr id="6" name="Subtitle 2">
            <a:extLst>
              <a:ext uri="{FF2B5EF4-FFF2-40B4-BE49-F238E27FC236}">
                <a16:creationId xmlns:a16="http://schemas.microsoft.com/office/drawing/2014/main" id="{6971BEFC-AC29-F34B-A00B-56C20F9ECE7A}"/>
              </a:ext>
            </a:extLst>
          </p:cNvPr>
          <p:cNvSpPr>
            <a:spLocks noGrp="1"/>
          </p:cNvSpPr>
          <p:nvPr>
            <p:ph type="subTitle" idx="1"/>
          </p:nvPr>
        </p:nvSpPr>
        <p:spPr>
          <a:xfrm>
            <a:off x="1524000" y="4405260"/>
            <a:ext cx="9144000" cy="1655762"/>
          </a:xfrm>
        </p:spPr>
        <p:txBody>
          <a:bodyPr>
            <a:normAutofit lnSpcReduction="10000"/>
          </a:bodyPr>
          <a:lstStyle/>
          <a:p>
            <a:r>
              <a:rPr lang="en-US" b="1" dirty="0"/>
              <a:t>Ali Bagheri M.D</a:t>
            </a:r>
            <a:br>
              <a:rPr lang="en-US" dirty="0"/>
            </a:br>
            <a:r>
              <a:rPr lang="en-US" dirty="0"/>
              <a:t>Assistant Professor in Radiation Oncology</a:t>
            </a:r>
            <a:br>
              <a:rPr lang="en-US" dirty="0"/>
            </a:br>
            <a:r>
              <a:rPr lang="en-US" dirty="0"/>
              <a:t>Director of Brachytherapy Services at Ahvaz Golestan Hospital</a:t>
            </a:r>
            <a:br>
              <a:rPr lang="en-US" dirty="0"/>
            </a:br>
            <a:r>
              <a:rPr lang="en-US" dirty="0"/>
              <a:t>Radiation Oncology Department</a:t>
            </a:r>
            <a:br>
              <a:rPr lang="en-US" dirty="0"/>
            </a:br>
            <a:r>
              <a:rPr lang="en-US" dirty="0"/>
              <a:t>Ahvaz Jundishapur University of Medical Sciences</a:t>
            </a:r>
            <a:endParaRPr lang="en-IR" dirty="0"/>
          </a:p>
        </p:txBody>
      </p:sp>
    </p:spTree>
    <p:extLst>
      <p:ext uri="{BB962C8B-B14F-4D97-AF65-F5344CB8AC3E}">
        <p14:creationId xmlns:p14="http://schemas.microsoft.com/office/powerpoint/2010/main" val="175816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6662-A67E-4E42-AA95-75CF9D09324C}"/>
              </a:ext>
            </a:extLst>
          </p:cNvPr>
          <p:cNvSpPr>
            <a:spLocks noGrp="1"/>
          </p:cNvSpPr>
          <p:nvPr>
            <p:ph type="title"/>
          </p:nvPr>
        </p:nvSpPr>
        <p:spPr/>
        <p:txBody>
          <a:bodyPr/>
          <a:lstStyle/>
          <a:p>
            <a:r>
              <a:rPr lang="en-US" b="1" dirty="0"/>
              <a:t>Volumetric-modulated arc therapy (VMAT) </a:t>
            </a:r>
            <a:endParaRPr lang="en-IR"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87A649-C16A-544D-9424-A03B864AE719}"/>
                  </a:ext>
                </a:extLst>
              </p:cNvPr>
              <p:cNvSpPr>
                <a:spLocks noGrp="1"/>
              </p:cNvSpPr>
              <p:nvPr>
                <p:ph idx="1"/>
              </p:nvPr>
            </p:nvSpPr>
            <p:spPr/>
            <p:txBody>
              <a:bodyPr/>
              <a:lstStyle/>
              <a:p>
                <a:r>
                  <a:rPr lang="en-US" dirty="0"/>
                  <a:t>Dynamic multileaf collimation + Arc therapy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Variable dose rate </a:t>
                </a:r>
              </a:p>
              <a:p>
                <a:endParaRPr lang="en-US" dirty="0"/>
              </a:p>
              <a:p>
                <a:endParaRPr lang="en-IR" dirty="0"/>
              </a:p>
            </p:txBody>
          </p:sp>
        </mc:Choice>
        <mc:Fallback xmlns="">
          <p:sp>
            <p:nvSpPr>
              <p:cNvPr id="3" name="Content Placeholder 2">
                <a:extLst>
                  <a:ext uri="{FF2B5EF4-FFF2-40B4-BE49-F238E27FC236}">
                    <a16:creationId xmlns:a16="http://schemas.microsoft.com/office/drawing/2014/main" id="{5587A649-C16A-544D-9424-A03B864AE719}"/>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IR">
                    <a:noFill/>
                  </a:rPr>
                  <a:t> </a:t>
                </a:r>
              </a:p>
            </p:txBody>
          </p:sp>
        </mc:Fallback>
      </mc:AlternateContent>
      <p:pic>
        <p:nvPicPr>
          <p:cNvPr id="5" name="Picture 4">
            <a:extLst>
              <a:ext uri="{FF2B5EF4-FFF2-40B4-BE49-F238E27FC236}">
                <a16:creationId xmlns:a16="http://schemas.microsoft.com/office/drawing/2014/main" id="{CE36E3A3-BFAA-FD4B-8325-D552E6267C56}"/>
              </a:ext>
            </a:extLst>
          </p:cNvPr>
          <p:cNvPicPr>
            <a:picLocks noChangeAspect="1"/>
          </p:cNvPicPr>
          <p:nvPr/>
        </p:nvPicPr>
        <p:blipFill>
          <a:blip r:embed="rId3"/>
          <a:stretch>
            <a:fillRect/>
          </a:stretch>
        </p:blipFill>
        <p:spPr>
          <a:xfrm>
            <a:off x="838200" y="2633176"/>
            <a:ext cx="10515599" cy="3678724"/>
          </a:xfrm>
          <a:prstGeom prst="rect">
            <a:avLst/>
          </a:prstGeom>
        </p:spPr>
      </p:pic>
    </p:spTree>
    <p:extLst>
      <p:ext uri="{BB962C8B-B14F-4D97-AF65-F5344CB8AC3E}">
        <p14:creationId xmlns:p14="http://schemas.microsoft.com/office/powerpoint/2010/main" val="131373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FC91-8378-F54A-8BAC-F4511FF802ED}"/>
              </a:ext>
            </a:extLst>
          </p:cNvPr>
          <p:cNvSpPr>
            <a:spLocks noGrp="1"/>
          </p:cNvSpPr>
          <p:nvPr>
            <p:ph type="title"/>
          </p:nvPr>
        </p:nvSpPr>
        <p:spPr/>
        <p:txBody>
          <a:bodyPr/>
          <a:lstStyle/>
          <a:p>
            <a:r>
              <a:rPr lang="en-US" b="1" dirty="0"/>
              <a:t>Patient Immobilization &amp; Image Acquisition </a:t>
            </a:r>
            <a:endParaRPr lang="en-US" dirty="0">
              <a:effectLst/>
            </a:endParaRPr>
          </a:p>
        </p:txBody>
      </p:sp>
      <p:sp>
        <p:nvSpPr>
          <p:cNvPr id="12" name="Content Placeholder 11">
            <a:extLst>
              <a:ext uri="{FF2B5EF4-FFF2-40B4-BE49-F238E27FC236}">
                <a16:creationId xmlns:a16="http://schemas.microsoft.com/office/drawing/2014/main" id="{00FDBAE2-7BA7-B542-915A-58E22D1BC501}"/>
              </a:ext>
            </a:extLst>
          </p:cNvPr>
          <p:cNvSpPr>
            <a:spLocks noGrp="1"/>
          </p:cNvSpPr>
          <p:nvPr>
            <p:ph sz="half" idx="1"/>
          </p:nvPr>
        </p:nvSpPr>
        <p:spPr/>
        <p:txBody>
          <a:bodyPr>
            <a:normAutofit fontScale="92500" lnSpcReduction="20000"/>
          </a:bodyPr>
          <a:lstStyle/>
          <a:p>
            <a:r>
              <a:rPr lang="en-US" dirty="0"/>
              <a:t>Noninvasive immobilization </a:t>
            </a:r>
          </a:p>
          <a:p>
            <a:r>
              <a:rPr lang="en-US" dirty="0"/>
              <a:t>Volumetric CT image (Dedicated CT simulator with the patient immobilized in the treatment position) (Scan slice thickness can range from 0.5 to 2.5 mm)</a:t>
            </a:r>
          </a:p>
          <a:p>
            <a:r>
              <a:rPr lang="en-US" dirty="0"/>
              <a:t>Data transfer to inverse planning system.</a:t>
            </a:r>
          </a:p>
          <a:p>
            <a:r>
              <a:rPr lang="en-US" dirty="0"/>
              <a:t>GTV, CTV &amp; PTV contouring</a:t>
            </a:r>
          </a:p>
          <a:p>
            <a:r>
              <a:rPr lang="en-US" dirty="0"/>
              <a:t>Specification of prescription pose </a:t>
            </a:r>
          </a:p>
          <a:p>
            <a:r>
              <a:rPr lang="en-US" dirty="0"/>
              <a:t>Treatment verification (e.g. Portal films)</a:t>
            </a:r>
          </a:p>
        </p:txBody>
      </p:sp>
      <p:pic>
        <p:nvPicPr>
          <p:cNvPr id="9" name="Content Placeholder 4">
            <a:extLst>
              <a:ext uri="{FF2B5EF4-FFF2-40B4-BE49-F238E27FC236}">
                <a16:creationId xmlns:a16="http://schemas.microsoft.com/office/drawing/2014/main" id="{39C4D196-4222-5B4C-8EE3-652D0DB17D9D}"/>
              </a:ext>
            </a:extLst>
          </p:cNvPr>
          <p:cNvPicPr>
            <a:picLocks noGrp="1" noChangeAspect="1"/>
          </p:cNvPicPr>
          <p:nvPr>
            <p:ph sz="half" idx="2"/>
          </p:nvPr>
        </p:nvPicPr>
        <p:blipFill>
          <a:blip r:embed="rId2"/>
          <a:stretch>
            <a:fillRect/>
          </a:stretch>
        </p:blipFill>
        <p:spPr>
          <a:xfrm>
            <a:off x="6832345" y="2467626"/>
            <a:ext cx="4617857" cy="3067336"/>
          </a:xfrm>
          <a:ln w="12700">
            <a:solidFill>
              <a:schemeClr val="tx1"/>
            </a:solidFill>
          </a:ln>
        </p:spPr>
      </p:pic>
    </p:spTree>
    <p:extLst>
      <p:ext uri="{BB962C8B-B14F-4D97-AF65-F5344CB8AC3E}">
        <p14:creationId xmlns:p14="http://schemas.microsoft.com/office/powerpoint/2010/main" val="401719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2EDF-4F49-F747-A654-EC9EAFA5CD54}"/>
              </a:ext>
            </a:extLst>
          </p:cNvPr>
          <p:cNvSpPr>
            <a:spLocks noGrp="1"/>
          </p:cNvSpPr>
          <p:nvPr>
            <p:ph type="title"/>
          </p:nvPr>
        </p:nvSpPr>
        <p:spPr/>
        <p:txBody>
          <a:bodyPr/>
          <a:lstStyle/>
          <a:p>
            <a:r>
              <a:rPr lang="en-US" b="1" dirty="0"/>
              <a:t>Stereotactic Irradiation </a:t>
            </a:r>
            <a:endParaRPr lang="en-IR" b="1" dirty="0"/>
          </a:p>
        </p:txBody>
      </p:sp>
      <p:sp>
        <p:nvSpPr>
          <p:cNvPr id="3" name="Content Placeholder 2">
            <a:extLst>
              <a:ext uri="{FF2B5EF4-FFF2-40B4-BE49-F238E27FC236}">
                <a16:creationId xmlns:a16="http://schemas.microsoft.com/office/drawing/2014/main" id="{D705C98F-1A64-934A-AEC7-A6FA31C498FE}"/>
              </a:ext>
            </a:extLst>
          </p:cNvPr>
          <p:cNvSpPr>
            <a:spLocks noGrp="1"/>
          </p:cNvSpPr>
          <p:nvPr>
            <p:ph sz="half" idx="1"/>
          </p:nvPr>
        </p:nvSpPr>
        <p:spPr/>
        <p:txBody>
          <a:bodyPr/>
          <a:lstStyle/>
          <a:p>
            <a:r>
              <a:rPr lang="en-US" dirty="0"/>
              <a:t>Small volumes of 1 to 30 cm</a:t>
            </a:r>
            <a:r>
              <a:rPr lang="en-US" baseline="30000" dirty="0"/>
              <a:t>3</a:t>
            </a:r>
            <a:r>
              <a:rPr lang="en-US" dirty="0"/>
              <a:t> are treated.</a:t>
            </a:r>
          </a:p>
          <a:p>
            <a:r>
              <a:rPr lang="en-US" b="1" dirty="0"/>
              <a:t>Types:</a:t>
            </a:r>
          </a:p>
          <a:p>
            <a:pPr lvl="1"/>
            <a:r>
              <a:rPr lang="en-US" dirty="0">
                <a:solidFill>
                  <a:srgbClr val="FF0000"/>
                </a:solidFill>
              </a:rPr>
              <a:t>Stereotactic radiosurgery (SRS) </a:t>
            </a:r>
            <a:r>
              <a:rPr lang="en-US" dirty="0"/>
              <a:t>→ Single fraction</a:t>
            </a:r>
          </a:p>
          <a:p>
            <a:pPr lvl="1"/>
            <a:r>
              <a:rPr lang="en-US" dirty="0">
                <a:solidFill>
                  <a:srgbClr val="FF0000"/>
                </a:solidFill>
              </a:rPr>
              <a:t>Fractionated stereotactic radiosurgery </a:t>
            </a:r>
            <a:r>
              <a:rPr lang="en-US" dirty="0"/>
              <a:t>or </a:t>
            </a:r>
            <a:r>
              <a:rPr lang="en-US" dirty="0">
                <a:solidFill>
                  <a:srgbClr val="FF0000"/>
                </a:solidFill>
              </a:rPr>
              <a:t>fractionated stereotactic radiation therapy </a:t>
            </a:r>
            <a:r>
              <a:rPr lang="en-US" dirty="0"/>
              <a:t>(</a:t>
            </a:r>
            <a:r>
              <a:rPr lang="en-US" dirty="0" err="1"/>
              <a:t>fSRS</a:t>
            </a:r>
            <a:r>
              <a:rPr lang="en-US" dirty="0"/>
              <a:t> or SRT or FSRT) → More Than one fraction</a:t>
            </a:r>
          </a:p>
          <a:p>
            <a:pPr lvl="1"/>
            <a:endParaRPr lang="en-US" dirty="0"/>
          </a:p>
        </p:txBody>
      </p:sp>
      <p:pic>
        <p:nvPicPr>
          <p:cNvPr id="6" name="Content Placeholder 5">
            <a:extLst>
              <a:ext uri="{FF2B5EF4-FFF2-40B4-BE49-F238E27FC236}">
                <a16:creationId xmlns:a16="http://schemas.microsoft.com/office/drawing/2014/main" id="{DD497387-41F4-3740-A2B4-AC9A6BE33273}"/>
              </a:ext>
            </a:extLst>
          </p:cNvPr>
          <p:cNvPicPr>
            <a:picLocks noGrp="1" noChangeAspect="1"/>
          </p:cNvPicPr>
          <p:nvPr>
            <p:ph sz="half" idx="2"/>
          </p:nvPr>
        </p:nvPicPr>
        <p:blipFill rotWithShape="1">
          <a:blip r:embed="rId2"/>
          <a:srcRect b="8318"/>
          <a:stretch/>
        </p:blipFill>
        <p:spPr>
          <a:xfrm>
            <a:off x="6959638" y="1825625"/>
            <a:ext cx="3606724" cy="3989388"/>
          </a:xfrm>
        </p:spPr>
      </p:pic>
    </p:spTree>
    <p:extLst>
      <p:ext uri="{BB962C8B-B14F-4D97-AF65-F5344CB8AC3E}">
        <p14:creationId xmlns:p14="http://schemas.microsoft.com/office/powerpoint/2010/main" val="379661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4176-C04B-E04B-A9C4-233F7E326491}"/>
              </a:ext>
            </a:extLst>
          </p:cNvPr>
          <p:cNvSpPr>
            <a:spLocks noGrp="1"/>
          </p:cNvSpPr>
          <p:nvPr>
            <p:ph type="title"/>
          </p:nvPr>
        </p:nvSpPr>
        <p:spPr/>
        <p:txBody>
          <a:bodyPr/>
          <a:lstStyle/>
          <a:p>
            <a:r>
              <a:rPr lang="en-US" b="1" dirty="0"/>
              <a:t>Stereotactic Irradiation (Invasive Immobilization)</a:t>
            </a:r>
            <a:endParaRPr lang="en-IR" dirty="0"/>
          </a:p>
        </p:txBody>
      </p:sp>
      <p:sp>
        <p:nvSpPr>
          <p:cNvPr id="4" name="Content Placeholder 3">
            <a:extLst>
              <a:ext uri="{FF2B5EF4-FFF2-40B4-BE49-F238E27FC236}">
                <a16:creationId xmlns:a16="http://schemas.microsoft.com/office/drawing/2014/main" id="{E0E60E03-7478-7348-9382-A2F6574B1EE0}"/>
              </a:ext>
            </a:extLst>
          </p:cNvPr>
          <p:cNvSpPr>
            <a:spLocks noGrp="1"/>
          </p:cNvSpPr>
          <p:nvPr>
            <p:ph sz="half" idx="1"/>
          </p:nvPr>
        </p:nvSpPr>
        <p:spPr/>
        <p:txBody>
          <a:bodyPr/>
          <a:lstStyle/>
          <a:p>
            <a:r>
              <a:rPr lang="en-US" dirty="0"/>
              <a:t>Extra precision is required. (maximum error of ±1.0 mm)</a:t>
            </a:r>
          </a:p>
          <a:p>
            <a:endParaRPr lang="en-IR" dirty="0"/>
          </a:p>
        </p:txBody>
      </p:sp>
      <p:pic>
        <p:nvPicPr>
          <p:cNvPr id="7" name="Content Placeholder 6">
            <a:extLst>
              <a:ext uri="{FF2B5EF4-FFF2-40B4-BE49-F238E27FC236}">
                <a16:creationId xmlns:a16="http://schemas.microsoft.com/office/drawing/2014/main" id="{8C17270B-ADBB-0E48-BAF8-786F1DCCA0BA}"/>
              </a:ext>
            </a:extLst>
          </p:cNvPr>
          <p:cNvPicPr>
            <a:picLocks noGrp="1" noChangeAspect="1"/>
          </p:cNvPicPr>
          <p:nvPr>
            <p:ph sz="half" idx="2"/>
          </p:nvPr>
        </p:nvPicPr>
        <p:blipFill>
          <a:blip r:embed="rId2"/>
          <a:stretch>
            <a:fillRect/>
          </a:stretch>
        </p:blipFill>
        <p:spPr>
          <a:xfrm>
            <a:off x="1911350" y="3429000"/>
            <a:ext cx="5035550" cy="2832497"/>
          </a:xfrm>
          <a:ln w="12700">
            <a:solidFill>
              <a:schemeClr val="tx1"/>
            </a:solidFill>
          </a:ln>
        </p:spPr>
      </p:pic>
      <p:pic>
        <p:nvPicPr>
          <p:cNvPr id="9" name="Picture 8">
            <a:extLst>
              <a:ext uri="{FF2B5EF4-FFF2-40B4-BE49-F238E27FC236}">
                <a16:creationId xmlns:a16="http://schemas.microsoft.com/office/drawing/2014/main" id="{1BA603D2-53ED-0A4F-B342-65FA8980A837}"/>
              </a:ext>
            </a:extLst>
          </p:cNvPr>
          <p:cNvPicPr>
            <a:picLocks noChangeAspect="1"/>
          </p:cNvPicPr>
          <p:nvPr/>
        </p:nvPicPr>
        <p:blipFill>
          <a:blip r:embed="rId3"/>
          <a:stretch>
            <a:fillRect/>
          </a:stretch>
        </p:blipFill>
        <p:spPr>
          <a:xfrm>
            <a:off x="6604000" y="1690688"/>
            <a:ext cx="4146550" cy="4146550"/>
          </a:xfrm>
          <a:prstGeom prst="rect">
            <a:avLst/>
          </a:prstGeom>
          <a:ln w="12700">
            <a:solidFill>
              <a:schemeClr val="tx1"/>
            </a:solidFill>
          </a:ln>
        </p:spPr>
      </p:pic>
    </p:spTree>
    <p:extLst>
      <p:ext uri="{BB962C8B-B14F-4D97-AF65-F5344CB8AC3E}">
        <p14:creationId xmlns:p14="http://schemas.microsoft.com/office/powerpoint/2010/main" val="118409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CBAA-7B7A-1446-9542-1FDE954DD531}"/>
              </a:ext>
            </a:extLst>
          </p:cNvPr>
          <p:cNvSpPr>
            <a:spLocks noGrp="1"/>
          </p:cNvSpPr>
          <p:nvPr>
            <p:ph type="title"/>
          </p:nvPr>
        </p:nvSpPr>
        <p:spPr/>
        <p:txBody>
          <a:bodyPr/>
          <a:lstStyle/>
          <a:p>
            <a:r>
              <a:rPr lang="en-US" b="1" dirty="0"/>
              <a:t>Stereotactic Irradiation Indications</a:t>
            </a:r>
            <a:endParaRPr lang="en-IR" dirty="0"/>
          </a:p>
        </p:txBody>
      </p:sp>
      <p:sp>
        <p:nvSpPr>
          <p:cNvPr id="3" name="Content Placeholder 2">
            <a:extLst>
              <a:ext uri="{FF2B5EF4-FFF2-40B4-BE49-F238E27FC236}">
                <a16:creationId xmlns:a16="http://schemas.microsoft.com/office/drawing/2014/main" id="{CC225E1F-C6EB-764E-9681-7A1C80BD3E97}"/>
              </a:ext>
            </a:extLst>
          </p:cNvPr>
          <p:cNvSpPr>
            <a:spLocks noGrp="1"/>
          </p:cNvSpPr>
          <p:nvPr>
            <p:ph idx="1"/>
          </p:nvPr>
        </p:nvSpPr>
        <p:spPr/>
        <p:txBody>
          <a:bodyPr/>
          <a:lstStyle/>
          <a:p>
            <a:r>
              <a:rPr lang="en-IR" b="1" dirty="0"/>
              <a:t>Target Size &lt; 4cm</a:t>
            </a:r>
          </a:p>
          <a:p>
            <a:pPr lvl="1"/>
            <a:r>
              <a:rPr lang="en-US" dirty="0"/>
              <a:t>Arteriovenous malformations (AVMs) → 15-25 Gy</a:t>
            </a:r>
          </a:p>
          <a:p>
            <a:pPr lvl="1"/>
            <a:r>
              <a:rPr lang="en-US" dirty="0"/>
              <a:t>Malignant primary brain tumors</a:t>
            </a:r>
          </a:p>
          <a:p>
            <a:pPr lvl="1"/>
            <a:r>
              <a:rPr lang="en-US" dirty="0"/>
              <a:t>Metastatic brain tumors</a:t>
            </a:r>
          </a:p>
          <a:p>
            <a:pPr lvl="1"/>
            <a:r>
              <a:rPr lang="en-US" dirty="0"/>
              <a:t>Benign brain tumors (e.g. Acoustic neuroma → 18 to 25 Gy)</a:t>
            </a:r>
          </a:p>
          <a:p>
            <a:pPr lvl="1"/>
            <a:r>
              <a:rPr lang="en-US" dirty="0"/>
              <a:t>Functional disorders including essential tremors and obsessive-compulsive disorder</a:t>
            </a:r>
          </a:p>
        </p:txBody>
      </p:sp>
    </p:spTree>
    <p:extLst>
      <p:ext uri="{BB962C8B-B14F-4D97-AF65-F5344CB8AC3E}">
        <p14:creationId xmlns:p14="http://schemas.microsoft.com/office/powerpoint/2010/main" val="271712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97A3-D322-0145-8AA4-2E59223E53EA}"/>
              </a:ext>
            </a:extLst>
          </p:cNvPr>
          <p:cNvSpPr>
            <a:spLocks noGrp="1"/>
          </p:cNvSpPr>
          <p:nvPr>
            <p:ph type="title"/>
          </p:nvPr>
        </p:nvSpPr>
        <p:spPr/>
        <p:txBody>
          <a:bodyPr/>
          <a:lstStyle/>
          <a:p>
            <a:r>
              <a:rPr lang="en-US" b="1" dirty="0"/>
              <a:t>Gamma Knife</a:t>
            </a:r>
            <a:endParaRPr lang="en-IR" dirty="0"/>
          </a:p>
        </p:txBody>
      </p:sp>
      <p:pic>
        <p:nvPicPr>
          <p:cNvPr id="13" name="Content Placeholder 12">
            <a:extLst>
              <a:ext uri="{FF2B5EF4-FFF2-40B4-BE49-F238E27FC236}">
                <a16:creationId xmlns:a16="http://schemas.microsoft.com/office/drawing/2014/main" id="{8CBF6443-B782-5046-9E11-0119150DA8F7}"/>
              </a:ext>
            </a:extLst>
          </p:cNvPr>
          <p:cNvPicPr>
            <a:picLocks noGrp="1" noChangeAspect="1"/>
          </p:cNvPicPr>
          <p:nvPr>
            <p:ph sz="half" idx="1"/>
          </p:nvPr>
        </p:nvPicPr>
        <p:blipFill>
          <a:blip r:embed="rId2"/>
          <a:stretch>
            <a:fillRect/>
          </a:stretch>
        </p:blipFill>
        <p:spPr>
          <a:xfrm>
            <a:off x="6856223" y="0"/>
            <a:ext cx="4107051" cy="6858000"/>
          </a:xfrm>
        </p:spPr>
      </p:pic>
      <p:pic>
        <p:nvPicPr>
          <p:cNvPr id="15" name="Content Placeholder 14">
            <a:extLst>
              <a:ext uri="{FF2B5EF4-FFF2-40B4-BE49-F238E27FC236}">
                <a16:creationId xmlns:a16="http://schemas.microsoft.com/office/drawing/2014/main" id="{BFB34C2E-C546-0A45-9DF2-D9A5EDE21BE1}"/>
              </a:ext>
            </a:extLst>
          </p:cNvPr>
          <p:cNvPicPr>
            <a:picLocks noGrp="1" noChangeAspect="1"/>
          </p:cNvPicPr>
          <p:nvPr>
            <p:ph sz="half" idx="2"/>
          </p:nvPr>
        </p:nvPicPr>
        <p:blipFill>
          <a:blip r:embed="rId3"/>
          <a:stretch>
            <a:fillRect/>
          </a:stretch>
        </p:blipFill>
        <p:spPr>
          <a:xfrm>
            <a:off x="914400" y="2408525"/>
            <a:ext cx="5181600" cy="3452241"/>
          </a:xfrm>
          <a:ln w="12700">
            <a:solidFill>
              <a:schemeClr val="tx1"/>
            </a:solidFill>
          </a:ln>
        </p:spPr>
      </p:pic>
    </p:spTree>
    <p:extLst>
      <p:ext uri="{BB962C8B-B14F-4D97-AF65-F5344CB8AC3E}">
        <p14:creationId xmlns:p14="http://schemas.microsoft.com/office/powerpoint/2010/main" val="338692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7F3F-DB0A-F34C-A602-5636EE82B7DC}"/>
              </a:ext>
            </a:extLst>
          </p:cNvPr>
          <p:cNvSpPr>
            <a:spLocks noGrp="1"/>
          </p:cNvSpPr>
          <p:nvPr>
            <p:ph type="title"/>
          </p:nvPr>
        </p:nvSpPr>
        <p:spPr/>
        <p:txBody>
          <a:bodyPr/>
          <a:lstStyle/>
          <a:p>
            <a:r>
              <a:rPr lang="en-US" b="1" dirty="0" err="1"/>
              <a:t>Linac</a:t>
            </a:r>
            <a:r>
              <a:rPr lang="en-US" b="1" dirty="0"/>
              <a:t>-Based Stereotactic Irradiation </a:t>
            </a:r>
            <a:endParaRPr lang="en-IR" dirty="0"/>
          </a:p>
        </p:txBody>
      </p:sp>
      <p:sp>
        <p:nvSpPr>
          <p:cNvPr id="3" name="Content Placeholder 2">
            <a:extLst>
              <a:ext uri="{FF2B5EF4-FFF2-40B4-BE49-F238E27FC236}">
                <a16:creationId xmlns:a16="http://schemas.microsoft.com/office/drawing/2014/main" id="{2A0026D3-F909-D446-B7CA-32A80418541B}"/>
              </a:ext>
            </a:extLst>
          </p:cNvPr>
          <p:cNvSpPr>
            <a:spLocks noGrp="1"/>
          </p:cNvSpPr>
          <p:nvPr>
            <p:ph idx="1"/>
          </p:nvPr>
        </p:nvSpPr>
        <p:spPr/>
        <p:txBody>
          <a:bodyPr/>
          <a:lstStyle/>
          <a:p>
            <a:r>
              <a:rPr lang="en-IR" b="1" dirty="0"/>
              <a:t>Conventional linac</a:t>
            </a:r>
          </a:p>
          <a:p>
            <a:r>
              <a:rPr lang="en-IR" b="1" dirty="0"/>
              <a:t>CyberKnife</a:t>
            </a:r>
          </a:p>
          <a:p>
            <a:pPr lvl="1"/>
            <a:r>
              <a:rPr lang="en-US" dirty="0"/>
              <a:t>Combines a miniaturized </a:t>
            </a:r>
            <a:r>
              <a:rPr lang="en-US" dirty="0" err="1"/>
              <a:t>linac</a:t>
            </a:r>
            <a:r>
              <a:rPr lang="en-US" dirty="0"/>
              <a:t> mounted on an industrial robot with a system for target tracking and beam realignment to deliver the desired dose with 6 degrees of freedom.</a:t>
            </a:r>
          </a:p>
        </p:txBody>
      </p:sp>
    </p:spTree>
    <p:extLst>
      <p:ext uri="{BB962C8B-B14F-4D97-AF65-F5344CB8AC3E}">
        <p14:creationId xmlns:p14="http://schemas.microsoft.com/office/powerpoint/2010/main" val="337722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BFF1-01B8-FD4F-A635-46AB5D1F2E37}"/>
              </a:ext>
            </a:extLst>
          </p:cNvPr>
          <p:cNvSpPr>
            <a:spLocks noGrp="1"/>
          </p:cNvSpPr>
          <p:nvPr>
            <p:ph type="title"/>
          </p:nvPr>
        </p:nvSpPr>
        <p:spPr/>
        <p:txBody>
          <a:bodyPr/>
          <a:lstStyle/>
          <a:p>
            <a:r>
              <a:rPr lang="en-US" b="1" dirty="0"/>
              <a:t>Total-body Irradiation (TBI)</a:t>
            </a:r>
            <a:endParaRPr lang="en-IR" dirty="0"/>
          </a:p>
        </p:txBody>
      </p:sp>
      <p:pic>
        <p:nvPicPr>
          <p:cNvPr id="5" name="Content Placeholder 4">
            <a:extLst>
              <a:ext uri="{FF2B5EF4-FFF2-40B4-BE49-F238E27FC236}">
                <a16:creationId xmlns:a16="http://schemas.microsoft.com/office/drawing/2014/main" id="{7CAFEA69-0957-0248-B03E-55AF5CD52464}"/>
              </a:ext>
            </a:extLst>
          </p:cNvPr>
          <p:cNvPicPr>
            <a:picLocks noGrp="1" noChangeAspect="1"/>
          </p:cNvPicPr>
          <p:nvPr>
            <p:ph idx="1"/>
          </p:nvPr>
        </p:nvPicPr>
        <p:blipFill>
          <a:blip r:embed="rId2"/>
          <a:stretch>
            <a:fillRect/>
          </a:stretch>
        </p:blipFill>
        <p:spPr>
          <a:xfrm>
            <a:off x="2776732" y="1485901"/>
            <a:ext cx="6638535" cy="5234792"/>
          </a:xfrm>
        </p:spPr>
      </p:pic>
    </p:spTree>
    <p:extLst>
      <p:ext uri="{BB962C8B-B14F-4D97-AF65-F5344CB8AC3E}">
        <p14:creationId xmlns:p14="http://schemas.microsoft.com/office/powerpoint/2010/main" val="2996141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8FA9-436D-6840-B32E-CE833B89F30D}"/>
              </a:ext>
            </a:extLst>
          </p:cNvPr>
          <p:cNvSpPr>
            <a:spLocks noGrp="1"/>
          </p:cNvSpPr>
          <p:nvPr>
            <p:ph type="title"/>
          </p:nvPr>
        </p:nvSpPr>
        <p:spPr/>
        <p:txBody>
          <a:bodyPr/>
          <a:lstStyle/>
          <a:p>
            <a:r>
              <a:rPr lang="en-US" b="1" dirty="0"/>
              <a:t>Total-body Irradiation (TBI)</a:t>
            </a:r>
            <a:endParaRPr lang="en-IR" dirty="0"/>
          </a:p>
        </p:txBody>
      </p:sp>
      <p:sp>
        <p:nvSpPr>
          <p:cNvPr id="3" name="Content Placeholder 2">
            <a:extLst>
              <a:ext uri="{FF2B5EF4-FFF2-40B4-BE49-F238E27FC236}">
                <a16:creationId xmlns:a16="http://schemas.microsoft.com/office/drawing/2014/main" id="{F38A97CA-8DC2-2C49-9110-46BCF51DBCE0}"/>
              </a:ext>
            </a:extLst>
          </p:cNvPr>
          <p:cNvSpPr>
            <a:spLocks noGrp="1"/>
          </p:cNvSpPr>
          <p:nvPr>
            <p:ph idx="1"/>
          </p:nvPr>
        </p:nvSpPr>
        <p:spPr/>
        <p:txBody>
          <a:bodyPr/>
          <a:lstStyle/>
          <a:p>
            <a:r>
              <a:rPr lang="en-IR" dirty="0"/>
              <a:t>Is </a:t>
            </a:r>
            <a:r>
              <a:rPr lang="en-US" dirty="0"/>
              <a:t>a form of systemic therapy.</a:t>
            </a:r>
          </a:p>
          <a:p>
            <a:r>
              <a:rPr lang="en-US" b="1" dirty="0">
                <a:solidFill>
                  <a:srgbClr val="C00000"/>
                </a:solidFill>
              </a:rPr>
              <a:t>Applications</a:t>
            </a:r>
          </a:p>
          <a:p>
            <a:pPr lvl="1"/>
            <a:r>
              <a:rPr lang="en-US" b="1" dirty="0"/>
              <a:t>Immunosuppression:</a:t>
            </a:r>
            <a:endParaRPr lang="en-US" dirty="0"/>
          </a:p>
          <a:p>
            <a:pPr lvl="2"/>
            <a:r>
              <a:rPr lang="en-US" dirty="0"/>
              <a:t>Autoimmune diseases (Low dose)</a:t>
            </a:r>
          </a:p>
          <a:p>
            <a:pPr lvl="2"/>
            <a:r>
              <a:rPr lang="en-US" dirty="0"/>
              <a:t>Allogeneic bone marrow transplantation (BMT) → </a:t>
            </a:r>
            <a:r>
              <a:rPr lang="en-US" b="1" dirty="0"/>
              <a:t>Dose &gt;9.5Gy</a:t>
            </a:r>
          </a:p>
          <a:p>
            <a:pPr lvl="2"/>
            <a:r>
              <a:rPr lang="en-US" dirty="0"/>
              <a:t>Aplastic anemia patients prepared for BMT (</a:t>
            </a:r>
            <a:r>
              <a:rPr lang="en-US" b="1" dirty="0"/>
              <a:t>3Gy</a:t>
            </a:r>
            <a:r>
              <a:rPr lang="en-US" dirty="0"/>
              <a:t>)</a:t>
            </a:r>
          </a:p>
          <a:p>
            <a:pPr lvl="1"/>
            <a:r>
              <a:rPr lang="en-US" b="1" dirty="0"/>
              <a:t>Chronic lymphocytic leukemia (CLL) </a:t>
            </a:r>
            <a:r>
              <a:rPr lang="en-US" dirty="0"/>
              <a:t>(Low dose)</a:t>
            </a:r>
            <a:endParaRPr lang="en-US" b="1" dirty="0"/>
          </a:p>
          <a:p>
            <a:pPr lvl="1"/>
            <a:r>
              <a:rPr lang="en-US" b="1" dirty="0"/>
              <a:t>Non-Hodgkin’s lymphoma (NHL) </a:t>
            </a:r>
            <a:r>
              <a:rPr lang="en-US" dirty="0"/>
              <a:t>(Low dose)</a:t>
            </a:r>
          </a:p>
          <a:p>
            <a:pPr lvl="1"/>
            <a:r>
              <a:rPr lang="en-US" b="1" dirty="0"/>
              <a:t>Cytoreductive therapy before bone marrow or peripheral blood stem cell transplantation (</a:t>
            </a:r>
            <a:r>
              <a:rPr lang="en-US" dirty="0"/>
              <a:t>High-dose</a:t>
            </a:r>
            <a:r>
              <a:rPr lang="en-US" b="1" dirty="0"/>
              <a:t>)</a:t>
            </a:r>
            <a:endParaRPr lang="en-US" dirty="0"/>
          </a:p>
          <a:p>
            <a:pPr lvl="1"/>
            <a:endParaRPr lang="en-US" dirty="0"/>
          </a:p>
          <a:p>
            <a:pPr lvl="2"/>
            <a:endParaRPr lang="en-US" dirty="0"/>
          </a:p>
          <a:p>
            <a:pPr lvl="2"/>
            <a:endParaRPr lang="en-US" dirty="0"/>
          </a:p>
          <a:p>
            <a:endParaRPr lang="en-US" dirty="0"/>
          </a:p>
        </p:txBody>
      </p:sp>
    </p:spTree>
    <p:extLst>
      <p:ext uri="{BB962C8B-B14F-4D97-AF65-F5344CB8AC3E}">
        <p14:creationId xmlns:p14="http://schemas.microsoft.com/office/powerpoint/2010/main" val="61930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D4F8-15B2-0C4F-A091-973636F8FA73}"/>
              </a:ext>
            </a:extLst>
          </p:cNvPr>
          <p:cNvSpPr>
            <a:spLocks noGrp="1"/>
          </p:cNvSpPr>
          <p:nvPr>
            <p:ph type="title"/>
          </p:nvPr>
        </p:nvSpPr>
        <p:spPr/>
        <p:txBody>
          <a:bodyPr/>
          <a:lstStyle/>
          <a:p>
            <a:r>
              <a:rPr lang="en-US" b="1" dirty="0"/>
              <a:t>Hemi-body Irradiation (HBI)</a:t>
            </a:r>
            <a:endParaRPr lang="en-IR" dirty="0"/>
          </a:p>
        </p:txBody>
      </p:sp>
      <p:sp>
        <p:nvSpPr>
          <p:cNvPr id="3" name="Content Placeholder 2">
            <a:extLst>
              <a:ext uri="{FF2B5EF4-FFF2-40B4-BE49-F238E27FC236}">
                <a16:creationId xmlns:a16="http://schemas.microsoft.com/office/drawing/2014/main" id="{F3DE18C0-826A-154D-9500-BD6D63CF0652}"/>
              </a:ext>
            </a:extLst>
          </p:cNvPr>
          <p:cNvSpPr>
            <a:spLocks noGrp="1"/>
          </p:cNvSpPr>
          <p:nvPr>
            <p:ph idx="1"/>
          </p:nvPr>
        </p:nvSpPr>
        <p:spPr/>
        <p:txBody>
          <a:bodyPr/>
          <a:lstStyle/>
          <a:p>
            <a:r>
              <a:rPr lang="en-US" dirty="0"/>
              <a:t>Hemibody irradiation (HBI) was developed as a method to treat patients with disseminated tumors involving multiple sites.</a:t>
            </a:r>
          </a:p>
        </p:txBody>
      </p:sp>
      <p:pic>
        <p:nvPicPr>
          <p:cNvPr id="5" name="Picture 4">
            <a:extLst>
              <a:ext uri="{FF2B5EF4-FFF2-40B4-BE49-F238E27FC236}">
                <a16:creationId xmlns:a16="http://schemas.microsoft.com/office/drawing/2014/main" id="{BB8A7B43-9038-604A-A199-BE5900F3B2A2}"/>
              </a:ext>
            </a:extLst>
          </p:cNvPr>
          <p:cNvPicPr>
            <a:picLocks noChangeAspect="1"/>
          </p:cNvPicPr>
          <p:nvPr/>
        </p:nvPicPr>
        <p:blipFill>
          <a:blip r:embed="rId2"/>
          <a:stretch>
            <a:fillRect/>
          </a:stretch>
        </p:blipFill>
        <p:spPr>
          <a:xfrm>
            <a:off x="3580927" y="2878138"/>
            <a:ext cx="5030145" cy="3614737"/>
          </a:xfrm>
          <a:prstGeom prst="rect">
            <a:avLst/>
          </a:prstGeom>
        </p:spPr>
      </p:pic>
    </p:spTree>
    <p:extLst>
      <p:ext uri="{BB962C8B-B14F-4D97-AF65-F5344CB8AC3E}">
        <p14:creationId xmlns:p14="http://schemas.microsoft.com/office/powerpoint/2010/main" val="380209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A61F07-F84B-F643-B00A-D428F07FC48A}"/>
              </a:ext>
            </a:extLst>
          </p:cNvPr>
          <p:cNvPicPr>
            <a:picLocks noGrp="1" noChangeAspect="1"/>
          </p:cNvPicPr>
          <p:nvPr>
            <p:ph idx="1"/>
          </p:nvPr>
        </p:nvPicPr>
        <p:blipFill rotWithShape="1">
          <a:blip r:embed="rId2"/>
          <a:srcRect t="13423"/>
          <a:stretch/>
        </p:blipFill>
        <p:spPr>
          <a:xfrm>
            <a:off x="1168347" y="230790"/>
            <a:ext cx="9855305" cy="6396419"/>
          </a:xfrm>
          <a:prstGeom prst="rect">
            <a:avLst/>
          </a:prstGeom>
        </p:spPr>
      </p:pic>
    </p:spTree>
    <p:extLst>
      <p:ext uri="{BB962C8B-B14F-4D97-AF65-F5344CB8AC3E}">
        <p14:creationId xmlns:p14="http://schemas.microsoft.com/office/powerpoint/2010/main" val="342634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87DB-F31C-6C4C-AF6A-0F062585EACE}"/>
              </a:ext>
            </a:extLst>
          </p:cNvPr>
          <p:cNvSpPr>
            <a:spLocks noGrp="1"/>
          </p:cNvSpPr>
          <p:nvPr>
            <p:ph type="title"/>
          </p:nvPr>
        </p:nvSpPr>
        <p:spPr/>
        <p:txBody>
          <a:bodyPr/>
          <a:lstStyle/>
          <a:p>
            <a:r>
              <a:rPr lang="en-US" b="1" dirty="0"/>
              <a:t>Hemi-body Irradiation (HBI)</a:t>
            </a:r>
            <a:endParaRPr lang="en-IR" dirty="0"/>
          </a:p>
        </p:txBody>
      </p:sp>
      <p:sp>
        <p:nvSpPr>
          <p:cNvPr id="3" name="Content Placeholder 2">
            <a:extLst>
              <a:ext uri="{FF2B5EF4-FFF2-40B4-BE49-F238E27FC236}">
                <a16:creationId xmlns:a16="http://schemas.microsoft.com/office/drawing/2014/main" id="{6D673F3B-74A0-E441-B79B-5E693ECA3D80}"/>
              </a:ext>
            </a:extLst>
          </p:cNvPr>
          <p:cNvSpPr>
            <a:spLocks noGrp="1"/>
          </p:cNvSpPr>
          <p:nvPr>
            <p:ph idx="1"/>
          </p:nvPr>
        </p:nvSpPr>
        <p:spPr/>
        <p:txBody>
          <a:bodyPr/>
          <a:lstStyle/>
          <a:p>
            <a:r>
              <a:rPr lang="en-US" dirty="0"/>
              <a:t>Single high-dose HBI is as effective as conventional fractionated irradiation in achieving pain control in patients with multiple metastases.</a:t>
            </a:r>
          </a:p>
          <a:p>
            <a:pPr lvl="1"/>
            <a:r>
              <a:rPr lang="en-US" b="1" dirty="0"/>
              <a:t>Dose</a:t>
            </a:r>
            <a:r>
              <a:rPr lang="en-US" dirty="0"/>
              <a:t> → 6 Gy for upper HBI and 8 Gy for lower HBI</a:t>
            </a:r>
          </a:p>
          <a:p>
            <a:r>
              <a:rPr lang="en-US" dirty="0"/>
              <a:t>Hemibody irradiation is usually divided into </a:t>
            </a:r>
            <a:r>
              <a:rPr lang="en-US" dirty="0">
                <a:solidFill>
                  <a:srgbClr val="C00000"/>
                </a:solidFill>
              </a:rPr>
              <a:t>upper</a:t>
            </a:r>
            <a:r>
              <a:rPr lang="en-US" dirty="0"/>
              <a:t> and </a:t>
            </a:r>
            <a:r>
              <a:rPr lang="en-US" dirty="0">
                <a:solidFill>
                  <a:srgbClr val="C00000"/>
                </a:solidFill>
              </a:rPr>
              <a:t>lower </a:t>
            </a:r>
            <a:r>
              <a:rPr lang="en-US" dirty="0"/>
              <a:t>HBI. </a:t>
            </a:r>
          </a:p>
          <a:p>
            <a:pPr lvl="1"/>
            <a:r>
              <a:rPr lang="en-US" dirty="0"/>
              <a:t>A line passing across the </a:t>
            </a:r>
            <a:r>
              <a:rPr lang="en-US" b="1" dirty="0"/>
              <a:t>bottom of L4</a:t>
            </a:r>
            <a:r>
              <a:rPr lang="en-US" dirty="0"/>
              <a:t> is commonly used to separate upper and lower HBI.</a:t>
            </a:r>
            <a:br>
              <a:rPr lang="en-US" dirty="0"/>
            </a:br>
            <a:endParaRPr lang="en-US" dirty="0"/>
          </a:p>
          <a:p>
            <a:endParaRPr lang="en-US" dirty="0"/>
          </a:p>
          <a:p>
            <a:pPr lvl="1"/>
            <a:endParaRPr lang="en-US" dirty="0"/>
          </a:p>
          <a:p>
            <a:endParaRPr lang="en-IR" dirty="0"/>
          </a:p>
        </p:txBody>
      </p:sp>
    </p:spTree>
    <p:extLst>
      <p:ext uri="{BB962C8B-B14F-4D97-AF65-F5344CB8AC3E}">
        <p14:creationId xmlns:p14="http://schemas.microsoft.com/office/powerpoint/2010/main" val="359583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9B90-52C7-E648-96DF-E07C7C700952}"/>
              </a:ext>
            </a:extLst>
          </p:cNvPr>
          <p:cNvSpPr>
            <a:spLocks noGrp="1"/>
          </p:cNvSpPr>
          <p:nvPr>
            <p:ph type="title"/>
          </p:nvPr>
        </p:nvSpPr>
        <p:spPr/>
        <p:txBody>
          <a:bodyPr/>
          <a:lstStyle/>
          <a:p>
            <a:r>
              <a:rPr lang="en-US" b="1" dirty="0">
                <a:solidFill>
                  <a:schemeClr val="bg1"/>
                </a:solidFill>
              </a:rPr>
              <a:t>Image-Guided Radiotherapy (IGRT) </a:t>
            </a:r>
            <a:endParaRPr lang="en-IR" dirty="0">
              <a:solidFill>
                <a:schemeClr val="bg1"/>
              </a:solidFill>
            </a:endParaRPr>
          </a:p>
        </p:txBody>
      </p:sp>
      <p:pic>
        <p:nvPicPr>
          <p:cNvPr id="5" name="Content Placeholder 4">
            <a:extLst>
              <a:ext uri="{FF2B5EF4-FFF2-40B4-BE49-F238E27FC236}">
                <a16:creationId xmlns:a16="http://schemas.microsoft.com/office/drawing/2014/main" id="{5CC2A01C-5D67-234D-81D4-417BFF0A71A7}"/>
              </a:ext>
            </a:extLst>
          </p:cNvPr>
          <p:cNvPicPr>
            <a:picLocks noGrp="1" noChangeAspect="1"/>
          </p:cNvPicPr>
          <p:nvPr>
            <p:ph idx="1"/>
          </p:nvPr>
        </p:nvPicPr>
        <p:blipFill>
          <a:blip r:embed="rId2"/>
          <a:stretch>
            <a:fillRect/>
          </a:stretch>
        </p:blipFill>
        <p:spPr>
          <a:xfrm>
            <a:off x="3422055" y="1690688"/>
            <a:ext cx="5347890" cy="4802187"/>
          </a:xfrm>
        </p:spPr>
      </p:pic>
    </p:spTree>
    <p:extLst>
      <p:ext uri="{BB962C8B-B14F-4D97-AF65-F5344CB8AC3E}">
        <p14:creationId xmlns:p14="http://schemas.microsoft.com/office/powerpoint/2010/main" val="364529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E481-157F-EA4A-95E3-87725A7EDFCA}"/>
              </a:ext>
            </a:extLst>
          </p:cNvPr>
          <p:cNvSpPr>
            <a:spLocks noGrp="1"/>
          </p:cNvSpPr>
          <p:nvPr>
            <p:ph type="title"/>
          </p:nvPr>
        </p:nvSpPr>
        <p:spPr/>
        <p:txBody>
          <a:bodyPr/>
          <a:lstStyle/>
          <a:p>
            <a:r>
              <a:rPr lang="en-US" b="1" dirty="0"/>
              <a:t>Interfraction Adjustments</a:t>
            </a:r>
            <a:endParaRPr lang="en-IR" dirty="0"/>
          </a:p>
        </p:txBody>
      </p:sp>
      <p:sp>
        <p:nvSpPr>
          <p:cNvPr id="3" name="Content Placeholder 2">
            <a:extLst>
              <a:ext uri="{FF2B5EF4-FFF2-40B4-BE49-F238E27FC236}">
                <a16:creationId xmlns:a16="http://schemas.microsoft.com/office/drawing/2014/main" id="{8565DA55-B962-EF47-93F7-F48B953D036A}"/>
              </a:ext>
            </a:extLst>
          </p:cNvPr>
          <p:cNvSpPr>
            <a:spLocks noGrp="1"/>
          </p:cNvSpPr>
          <p:nvPr>
            <p:ph idx="1"/>
          </p:nvPr>
        </p:nvSpPr>
        <p:spPr/>
        <p:txBody>
          <a:bodyPr/>
          <a:lstStyle/>
          <a:p>
            <a:r>
              <a:rPr lang="en-US" dirty="0"/>
              <a:t>These treatment alterations are concerned with changes in the target location and size, which occur on a timescale much longer than breathing motions. </a:t>
            </a:r>
          </a:p>
          <a:p>
            <a:r>
              <a:rPr lang="en-US" dirty="0"/>
              <a:t>Many patients are treated with combined modalities, for example, chemotherapy and RT. Hence, one can expect (and anticipate) significant movements of the tumor due to </a:t>
            </a:r>
            <a:r>
              <a:rPr lang="en-US" b="1" dirty="0"/>
              <a:t>cell kill</a:t>
            </a:r>
            <a:r>
              <a:rPr lang="en-US" dirty="0"/>
              <a:t>, </a:t>
            </a:r>
            <a:r>
              <a:rPr lang="en-US" b="1" dirty="0"/>
              <a:t>anatomical changes in the body (e.g., weight loss)</a:t>
            </a:r>
            <a:r>
              <a:rPr lang="en-US" dirty="0"/>
              <a:t>, and </a:t>
            </a:r>
            <a:r>
              <a:rPr lang="en-US" b="1" dirty="0"/>
              <a:t>long-term shifts in the placement of the parent organ as tumor burden is lowered</a:t>
            </a:r>
            <a:r>
              <a:rPr lang="en-US" dirty="0"/>
              <a:t>.</a:t>
            </a:r>
          </a:p>
        </p:txBody>
      </p:sp>
    </p:spTree>
    <p:extLst>
      <p:ext uri="{BB962C8B-B14F-4D97-AF65-F5344CB8AC3E}">
        <p14:creationId xmlns:p14="http://schemas.microsoft.com/office/powerpoint/2010/main" val="64892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2593-BF78-A34E-A33B-4DA8B555DDE8}"/>
              </a:ext>
            </a:extLst>
          </p:cNvPr>
          <p:cNvSpPr>
            <a:spLocks noGrp="1"/>
          </p:cNvSpPr>
          <p:nvPr>
            <p:ph type="title"/>
          </p:nvPr>
        </p:nvSpPr>
        <p:spPr/>
        <p:txBody>
          <a:bodyPr/>
          <a:lstStyle/>
          <a:p>
            <a:r>
              <a:rPr lang="en-IR" dirty="0"/>
              <a:t>IGRT</a:t>
            </a:r>
          </a:p>
        </p:txBody>
      </p:sp>
      <p:sp>
        <p:nvSpPr>
          <p:cNvPr id="3" name="Content Placeholder 2">
            <a:extLst>
              <a:ext uri="{FF2B5EF4-FFF2-40B4-BE49-F238E27FC236}">
                <a16:creationId xmlns:a16="http://schemas.microsoft.com/office/drawing/2014/main" id="{A4342DC2-5A1E-6643-A85F-AF6805B77593}"/>
              </a:ext>
            </a:extLst>
          </p:cNvPr>
          <p:cNvSpPr>
            <a:spLocks noGrp="1"/>
          </p:cNvSpPr>
          <p:nvPr>
            <p:ph sz="half" idx="1"/>
          </p:nvPr>
        </p:nvSpPr>
        <p:spPr/>
        <p:txBody>
          <a:bodyPr/>
          <a:lstStyle/>
          <a:p>
            <a:r>
              <a:rPr lang="en-IR" dirty="0"/>
              <a:t>PET Scan</a:t>
            </a:r>
          </a:p>
          <a:p>
            <a:r>
              <a:rPr lang="en-IR" dirty="0"/>
              <a:t>Ultrasound (US)</a:t>
            </a:r>
          </a:p>
          <a:p>
            <a:r>
              <a:rPr lang="en-IR" dirty="0"/>
              <a:t>MRI</a:t>
            </a:r>
          </a:p>
          <a:p>
            <a:r>
              <a:rPr lang="en-IR" dirty="0"/>
              <a:t>CT</a:t>
            </a:r>
          </a:p>
          <a:p>
            <a:pPr lvl="1"/>
            <a:r>
              <a:rPr lang="en-IR" dirty="0"/>
              <a:t>KV</a:t>
            </a:r>
          </a:p>
          <a:p>
            <a:pPr lvl="1"/>
            <a:r>
              <a:rPr lang="en-IR" dirty="0"/>
              <a:t>MV</a:t>
            </a:r>
          </a:p>
        </p:txBody>
      </p:sp>
      <p:pic>
        <p:nvPicPr>
          <p:cNvPr id="6" name="Content Placeholder 5">
            <a:extLst>
              <a:ext uri="{FF2B5EF4-FFF2-40B4-BE49-F238E27FC236}">
                <a16:creationId xmlns:a16="http://schemas.microsoft.com/office/drawing/2014/main" id="{3F3A3DA0-0CB9-4842-BC7B-1AEC14BC7C1F}"/>
              </a:ext>
            </a:extLst>
          </p:cNvPr>
          <p:cNvPicPr>
            <a:picLocks noGrp="1" noChangeAspect="1"/>
          </p:cNvPicPr>
          <p:nvPr>
            <p:ph sz="half" idx="2"/>
          </p:nvPr>
        </p:nvPicPr>
        <p:blipFill>
          <a:blip r:embed="rId2"/>
          <a:stretch>
            <a:fillRect/>
          </a:stretch>
        </p:blipFill>
        <p:spPr>
          <a:xfrm>
            <a:off x="3880818" y="1109462"/>
            <a:ext cx="7625382" cy="5067501"/>
          </a:xfrm>
          <a:ln w="12700">
            <a:solidFill>
              <a:schemeClr val="tx1"/>
            </a:solidFill>
          </a:ln>
        </p:spPr>
      </p:pic>
    </p:spTree>
    <p:extLst>
      <p:ext uri="{BB962C8B-B14F-4D97-AF65-F5344CB8AC3E}">
        <p14:creationId xmlns:p14="http://schemas.microsoft.com/office/powerpoint/2010/main" val="2697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A59F12-8C38-AA46-9617-ED588C07166A}"/>
              </a:ext>
            </a:extLst>
          </p:cNvPr>
          <p:cNvPicPr>
            <a:picLocks noGrp="1" noChangeAspect="1"/>
          </p:cNvPicPr>
          <p:nvPr>
            <p:ph sz="half" idx="2"/>
          </p:nvPr>
        </p:nvPicPr>
        <p:blipFill rotWithShape="1">
          <a:blip r:embed="rId2"/>
          <a:srcRect t="31790" r="65882"/>
          <a:stretch/>
        </p:blipFill>
        <p:spPr>
          <a:xfrm>
            <a:off x="6507479" y="1045630"/>
            <a:ext cx="5129213" cy="4766740"/>
          </a:xfrm>
        </p:spPr>
      </p:pic>
      <p:sp>
        <p:nvSpPr>
          <p:cNvPr id="2" name="Title 1">
            <a:extLst>
              <a:ext uri="{FF2B5EF4-FFF2-40B4-BE49-F238E27FC236}">
                <a16:creationId xmlns:a16="http://schemas.microsoft.com/office/drawing/2014/main" id="{7429DD8D-AFDE-F347-85F6-CCE9D5CA1240}"/>
              </a:ext>
            </a:extLst>
          </p:cNvPr>
          <p:cNvSpPr>
            <a:spLocks noGrp="1"/>
          </p:cNvSpPr>
          <p:nvPr>
            <p:ph type="title"/>
          </p:nvPr>
        </p:nvSpPr>
        <p:spPr/>
        <p:txBody>
          <a:bodyPr/>
          <a:lstStyle/>
          <a:p>
            <a:r>
              <a:rPr lang="en-US" b="1" dirty="0"/>
              <a:t>Intrafraction Alternations</a:t>
            </a:r>
            <a:endParaRPr lang="en-IR" dirty="0"/>
          </a:p>
        </p:txBody>
      </p:sp>
      <p:sp>
        <p:nvSpPr>
          <p:cNvPr id="3" name="Content Placeholder 2">
            <a:extLst>
              <a:ext uri="{FF2B5EF4-FFF2-40B4-BE49-F238E27FC236}">
                <a16:creationId xmlns:a16="http://schemas.microsoft.com/office/drawing/2014/main" id="{00690EB9-22F4-F441-A93A-4A3257AAE211}"/>
              </a:ext>
            </a:extLst>
          </p:cNvPr>
          <p:cNvSpPr>
            <a:spLocks noGrp="1"/>
          </p:cNvSpPr>
          <p:nvPr>
            <p:ph sz="half" idx="1"/>
          </p:nvPr>
        </p:nvSpPr>
        <p:spPr/>
        <p:txBody>
          <a:bodyPr>
            <a:normAutofit fontScale="85000" lnSpcReduction="20000"/>
          </a:bodyPr>
          <a:lstStyle/>
          <a:p>
            <a:r>
              <a:rPr lang="en-US" dirty="0"/>
              <a:t>The most serious tumor motions on the second timescale are due to the respiratory motions of the patient. </a:t>
            </a:r>
          </a:p>
          <a:p>
            <a:r>
              <a:rPr lang="en-US" dirty="0"/>
              <a:t>Efforts have been made to coach patients to control breathing during irradiation, to restrict it with external restraints (and oxygen masks), but some of these are not options for patients with poor pulmonary function. </a:t>
            </a:r>
          </a:p>
          <a:p>
            <a:r>
              <a:rPr lang="en-US" dirty="0"/>
              <a:t>The goal is to track (or estimate) the tumor movement in real time and interactively modulate the treatment beam accordingly.</a:t>
            </a:r>
          </a:p>
        </p:txBody>
      </p:sp>
    </p:spTree>
    <p:extLst>
      <p:ext uri="{BB962C8B-B14F-4D97-AF65-F5344CB8AC3E}">
        <p14:creationId xmlns:p14="http://schemas.microsoft.com/office/powerpoint/2010/main" val="1679818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0612-C281-D04A-899E-DAAC37B54F57}"/>
              </a:ext>
            </a:extLst>
          </p:cNvPr>
          <p:cNvSpPr>
            <a:spLocks noGrp="1"/>
          </p:cNvSpPr>
          <p:nvPr>
            <p:ph type="title"/>
          </p:nvPr>
        </p:nvSpPr>
        <p:spPr/>
        <p:txBody>
          <a:bodyPr/>
          <a:lstStyle/>
          <a:p>
            <a:r>
              <a:rPr lang="en-IR" dirty="0"/>
              <a:t>4D CT</a:t>
            </a:r>
          </a:p>
        </p:txBody>
      </p:sp>
      <p:pic>
        <p:nvPicPr>
          <p:cNvPr id="5" name="Content Placeholder 4">
            <a:extLst>
              <a:ext uri="{FF2B5EF4-FFF2-40B4-BE49-F238E27FC236}">
                <a16:creationId xmlns:a16="http://schemas.microsoft.com/office/drawing/2014/main" id="{0725B8C2-FD1C-5F40-B6EC-01C9477924EF}"/>
              </a:ext>
            </a:extLst>
          </p:cNvPr>
          <p:cNvPicPr>
            <a:picLocks noGrp="1" noChangeAspect="1"/>
          </p:cNvPicPr>
          <p:nvPr>
            <p:ph idx="1"/>
          </p:nvPr>
        </p:nvPicPr>
        <p:blipFill>
          <a:blip r:embed="rId2"/>
          <a:stretch>
            <a:fillRect/>
          </a:stretch>
        </p:blipFill>
        <p:spPr>
          <a:xfrm>
            <a:off x="1835785" y="1302056"/>
            <a:ext cx="8520430" cy="5312739"/>
          </a:xfrm>
        </p:spPr>
      </p:pic>
    </p:spTree>
    <p:extLst>
      <p:ext uri="{BB962C8B-B14F-4D97-AF65-F5344CB8AC3E}">
        <p14:creationId xmlns:p14="http://schemas.microsoft.com/office/powerpoint/2010/main" val="163837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43B1-846F-2645-A5EF-1B158620FB79}"/>
              </a:ext>
            </a:extLst>
          </p:cNvPr>
          <p:cNvSpPr>
            <a:spLocks noGrp="1"/>
          </p:cNvSpPr>
          <p:nvPr>
            <p:ph type="title"/>
          </p:nvPr>
        </p:nvSpPr>
        <p:spPr/>
        <p:txBody>
          <a:bodyPr/>
          <a:lstStyle/>
          <a:p>
            <a:r>
              <a:rPr lang="en-US" b="1" dirty="0"/>
              <a:t>Particle Beam Radiotherapy </a:t>
            </a:r>
            <a:br>
              <a:rPr lang="en-US" b="1" dirty="0"/>
            </a:br>
            <a:r>
              <a:rPr lang="en-US" b="1" dirty="0"/>
              <a:t>(Protons or Carbon ions) </a:t>
            </a:r>
            <a:endParaRPr lang="en-IR" dirty="0"/>
          </a:p>
        </p:txBody>
      </p:sp>
      <p:pic>
        <p:nvPicPr>
          <p:cNvPr id="5" name="Content Placeholder 4">
            <a:extLst>
              <a:ext uri="{FF2B5EF4-FFF2-40B4-BE49-F238E27FC236}">
                <a16:creationId xmlns:a16="http://schemas.microsoft.com/office/drawing/2014/main" id="{F502A429-DFF3-D149-A43E-F8749C2091D7}"/>
              </a:ext>
            </a:extLst>
          </p:cNvPr>
          <p:cNvPicPr>
            <a:picLocks noGrp="1" noChangeAspect="1"/>
          </p:cNvPicPr>
          <p:nvPr>
            <p:ph idx="1"/>
          </p:nvPr>
        </p:nvPicPr>
        <p:blipFill>
          <a:blip r:embed="rId2"/>
          <a:stretch>
            <a:fillRect/>
          </a:stretch>
        </p:blipFill>
        <p:spPr>
          <a:xfrm>
            <a:off x="1707258" y="1825625"/>
            <a:ext cx="8777484" cy="4351338"/>
          </a:xfrm>
          <a:ln>
            <a:solidFill>
              <a:schemeClr val="tx1"/>
            </a:solidFill>
          </a:ln>
        </p:spPr>
      </p:pic>
    </p:spTree>
    <p:extLst>
      <p:ext uri="{BB962C8B-B14F-4D97-AF65-F5344CB8AC3E}">
        <p14:creationId xmlns:p14="http://schemas.microsoft.com/office/powerpoint/2010/main" val="428219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5F72-E91F-8246-846A-FA8EC45CA5C7}"/>
              </a:ext>
            </a:extLst>
          </p:cNvPr>
          <p:cNvSpPr>
            <a:spLocks noGrp="1"/>
          </p:cNvSpPr>
          <p:nvPr>
            <p:ph type="title"/>
          </p:nvPr>
        </p:nvSpPr>
        <p:spPr/>
        <p:txBody>
          <a:bodyPr/>
          <a:lstStyle/>
          <a:p>
            <a:r>
              <a:rPr lang="en-US" dirty="0"/>
              <a:t>Spread-out Bragg Peak (SOBP)</a:t>
            </a:r>
            <a:endParaRPr lang="en-IR" dirty="0"/>
          </a:p>
        </p:txBody>
      </p:sp>
      <p:pic>
        <p:nvPicPr>
          <p:cNvPr id="5" name="Content Placeholder 4">
            <a:extLst>
              <a:ext uri="{FF2B5EF4-FFF2-40B4-BE49-F238E27FC236}">
                <a16:creationId xmlns:a16="http://schemas.microsoft.com/office/drawing/2014/main" id="{70A1282D-BF8E-C248-9BFD-8018A0D1DCB6}"/>
              </a:ext>
            </a:extLst>
          </p:cNvPr>
          <p:cNvPicPr>
            <a:picLocks noGrp="1" noChangeAspect="1"/>
          </p:cNvPicPr>
          <p:nvPr>
            <p:ph idx="1"/>
          </p:nvPr>
        </p:nvPicPr>
        <p:blipFill>
          <a:blip r:embed="rId2"/>
          <a:stretch>
            <a:fillRect/>
          </a:stretch>
        </p:blipFill>
        <p:spPr>
          <a:xfrm>
            <a:off x="2605405" y="1772587"/>
            <a:ext cx="6981190" cy="4796488"/>
          </a:xfrm>
        </p:spPr>
      </p:pic>
    </p:spTree>
    <p:extLst>
      <p:ext uri="{BB962C8B-B14F-4D97-AF65-F5344CB8AC3E}">
        <p14:creationId xmlns:p14="http://schemas.microsoft.com/office/powerpoint/2010/main" val="3202920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C3E5-5B05-BE4D-8647-8D12051BE500}"/>
              </a:ext>
            </a:extLst>
          </p:cNvPr>
          <p:cNvSpPr>
            <a:spLocks noGrp="1"/>
          </p:cNvSpPr>
          <p:nvPr>
            <p:ph type="title"/>
          </p:nvPr>
        </p:nvSpPr>
        <p:spPr/>
        <p:txBody>
          <a:bodyPr/>
          <a:lstStyle/>
          <a:p>
            <a:r>
              <a:rPr lang="en-US" b="1" dirty="0"/>
              <a:t>Indications of Particle Beam Radiotherapy</a:t>
            </a:r>
            <a:endParaRPr lang="en-IR" dirty="0"/>
          </a:p>
        </p:txBody>
      </p:sp>
      <p:sp>
        <p:nvSpPr>
          <p:cNvPr id="3" name="Content Placeholder 2">
            <a:extLst>
              <a:ext uri="{FF2B5EF4-FFF2-40B4-BE49-F238E27FC236}">
                <a16:creationId xmlns:a16="http://schemas.microsoft.com/office/drawing/2014/main" id="{B223F23C-4030-8B4A-B82C-4105205F1863}"/>
              </a:ext>
            </a:extLst>
          </p:cNvPr>
          <p:cNvSpPr>
            <a:spLocks noGrp="1"/>
          </p:cNvSpPr>
          <p:nvPr>
            <p:ph idx="1"/>
          </p:nvPr>
        </p:nvSpPr>
        <p:spPr/>
        <p:txBody>
          <a:bodyPr/>
          <a:lstStyle/>
          <a:p>
            <a:r>
              <a:rPr lang="en-US" dirty="0"/>
              <a:t>Uveal melanoma (ocular tumors)</a:t>
            </a:r>
          </a:p>
          <a:p>
            <a:r>
              <a:rPr lang="en-US" dirty="0"/>
              <a:t>Skull base</a:t>
            </a:r>
          </a:p>
          <a:p>
            <a:r>
              <a:rPr lang="en-US" dirty="0"/>
              <a:t>Paraspinal tumors (chondrosarcoma and chordoma)</a:t>
            </a:r>
          </a:p>
          <a:p>
            <a:r>
              <a:rPr lang="en-US" dirty="0"/>
              <a:t>Unresectable sarcomas</a:t>
            </a:r>
          </a:p>
          <a:p>
            <a:r>
              <a:rPr lang="en-US" dirty="0"/>
              <a:t>Pediatric neoplasms (such as medulloblastoma)</a:t>
            </a:r>
          </a:p>
          <a:p>
            <a:pPr lvl="1"/>
            <a:endParaRPr lang="en-IR" dirty="0"/>
          </a:p>
        </p:txBody>
      </p:sp>
    </p:spTree>
    <p:extLst>
      <p:ext uri="{BB962C8B-B14F-4D97-AF65-F5344CB8AC3E}">
        <p14:creationId xmlns:p14="http://schemas.microsoft.com/office/powerpoint/2010/main" val="341885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144FAE-1888-EA42-BD23-3670A12112AC}"/>
              </a:ext>
            </a:extLst>
          </p:cNvPr>
          <p:cNvPicPr>
            <a:picLocks noGrp="1" noChangeAspect="1"/>
          </p:cNvPicPr>
          <p:nvPr>
            <p:ph idx="1"/>
          </p:nvPr>
        </p:nvPicPr>
        <p:blipFill>
          <a:blip r:embed="rId2"/>
          <a:stretch>
            <a:fillRect/>
          </a:stretch>
        </p:blipFill>
        <p:spPr>
          <a:xfrm>
            <a:off x="972107" y="340518"/>
            <a:ext cx="10247785" cy="6176963"/>
          </a:xfrm>
        </p:spPr>
      </p:pic>
    </p:spTree>
    <p:extLst>
      <p:ext uri="{BB962C8B-B14F-4D97-AF65-F5344CB8AC3E}">
        <p14:creationId xmlns:p14="http://schemas.microsoft.com/office/powerpoint/2010/main" val="98476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8E52-AA83-5D42-B356-F9900D741C41}"/>
              </a:ext>
            </a:extLst>
          </p:cNvPr>
          <p:cNvSpPr>
            <a:spLocks noGrp="1"/>
          </p:cNvSpPr>
          <p:nvPr>
            <p:ph type="title"/>
          </p:nvPr>
        </p:nvSpPr>
        <p:spPr/>
        <p:txBody>
          <a:bodyPr/>
          <a:lstStyle/>
          <a:p>
            <a:r>
              <a:rPr lang="en-IR" b="1" dirty="0"/>
              <a:t>Beam Fluence Modulation in IMRT</a:t>
            </a:r>
          </a:p>
        </p:txBody>
      </p:sp>
      <p:sp>
        <p:nvSpPr>
          <p:cNvPr id="3" name="Content Placeholder 2">
            <a:extLst>
              <a:ext uri="{FF2B5EF4-FFF2-40B4-BE49-F238E27FC236}">
                <a16:creationId xmlns:a16="http://schemas.microsoft.com/office/drawing/2014/main" id="{56378625-66A8-E346-80E2-680D45C20242}"/>
              </a:ext>
            </a:extLst>
          </p:cNvPr>
          <p:cNvSpPr>
            <a:spLocks noGrp="1"/>
          </p:cNvSpPr>
          <p:nvPr>
            <p:ph idx="1"/>
          </p:nvPr>
        </p:nvSpPr>
        <p:spPr/>
        <p:txBody>
          <a:bodyPr/>
          <a:lstStyle/>
          <a:p>
            <a:r>
              <a:rPr lang="en-US" dirty="0"/>
              <a:t>Physical modulator</a:t>
            </a:r>
          </a:p>
        </p:txBody>
      </p:sp>
      <p:pic>
        <p:nvPicPr>
          <p:cNvPr id="5" name="Picture 4">
            <a:extLst>
              <a:ext uri="{FF2B5EF4-FFF2-40B4-BE49-F238E27FC236}">
                <a16:creationId xmlns:a16="http://schemas.microsoft.com/office/drawing/2014/main" id="{6CDE81B5-8654-9A4F-ABB8-0D1A4AB70082}"/>
              </a:ext>
            </a:extLst>
          </p:cNvPr>
          <p:cNvPicPr>
            <a:picLocks noChangeAspect="1"/>
          </p:cNvPicPr>
          <p:nvPr/>
        </p:nvPicPr>
        <p:blipFill>
          <a:blip r:embed="rId2"/>
          <a:stretch>
            <a:fillRect/>
          </a:stretch>
        </p:blipFill>
        <p:spPr>
          <a:xfrm>
            <a:off x="2613280" y="2887231"/>
            <a:ext cx="2889504" cy="3399417"/>
          </a:xfrm>
          <a:prstGeom prst="rect">
            <a:avLst/>
          </a:prstGeom>
          <a:ln w="12700">
            <a:solidFill>
              <a:schemeClr val="tx1"/>
            </a:solidFill>
          </a:ln>
        </p:spPr>
      </p:pic>
      <p:pic>
        <p:nvPicPr>
          <p:cNvPr id="7" name="Picture 6">
            <a:extLst>
              <a:ext uri="{FF2B5EF4-FFF2-40B4-BE49-F238E27FC236}">
                <a16:creationId xmlns:a16="http://schemas.microsoft.com/office/drawing/2014/main" id="{51200EE6-3349-1F4B-8A7D-246FBF809AD9}"/>
              </a:ext>
            </a:extLst>
          </p:cNvPr>
          <p:cNvPicPr>
            <a:picLocks noChangeAspect="1"/>
          </p:cNvPicPr>
          <p:nvPr/>
        </p:nvPicPr>
        <p:blipFill>
          <a:blip r:embed="rId3"/>
          <a:stretch>
            <a:fillRect/>
          </a:stretch>
        </p:blipFill>
        <p:spPr>
          <a:xfrm>
            <a:off x="7025600" y="1632733"/>
            <a:ext cx="3333283" cy="4860142"/>
          </a:xfrm>
          <a:prstGeom prst="rect">
            <a:avLst/>
          </a:prstGeom>
        </p:spPr>
      </p:pic>
    </p:spTree>
    <p:extLst>
      <p:ext uri="{BB962C8B-B14F-4D97-AF65-F5344CB8AC3E}">
        <p14:creationId xmlns:p14="http://schemas.microsoft.com/office/powerpoint/2010/main" val="383715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8E52-AA83-5D42-B356-F9900D741C41}"/>
              </a:ext>
            </a:extLst>
          </p:cNvPr>
          <p:cNvSpPr>
            <a:spLocks noGrp="1"/>
          </p:cNvSpPr>
          <p:nvPr>
            <p:ph type="title"/>
          </p:nvPr>
        </p:nvSpPr>
        <p:spPr/>
        <p:txBody>
          <a:bodyPr/>
          <a:lstStyle/>
          <a:p>
            <a:r>
              <a:rPr lang="en-IR" b="1" dirty="0"/>
              <a:t>Beam Fluence Modulation in IMRT</a:t>
            </a:r>
          </a:p>
        </p:txBody>
      </p:sp>
      <p:sp>
        <p:nvSpPr>
          <p:cNvPr id="3" name="Content Placeholder 2">
            <a:extLst>
              <a:ext uri="{FF2B5EF4-FFF2-40B4-BE49-F238E27FC236}">
                <a16:creationId xmlns:a16="http://schemas.microsoft.com/office/drawing/2014/main" id="{56378625-66A8-E346-80E2-680D45C20242}"/>
              </a:ext>
            </a:extLst>
          </p:cNvPr>
          <p:cNvSpPr>
            <a:spLocks noGrp="1"/>
          </p:cNvSpPr>
          <p:nvPr>
            <p:ph idx="1"/>
          </p:nvPr>
        </p:nvSpPr>
        <p:spPr/>
        <p:txBody>
          <a:bodyPr/>
          <a:lstStyle/>
          <a:p>
            <a:r>
              <a:rPr lang="en-US" dirty="0"/>
              <a:t>Multileaf collimator (MLC)</a:t>
            </a:r>
          </a:p>
          <a:p>
            <a:pPr lvl="1"/>
            <a:r>
              <a:rPr lang="en-US" dirty="0"/>
              <a:t>Static (Step &amp; Shoot)</a:t>
            </a:r>
          </a:p>
          <a:p>
            <a:pPr lvl="1"/>
            <a:r>
              <a:rPr lang="en-US" dirty="0"/>
              <a:t>Dynamic</a:t>
            </a:r>
          </a:p>
        </p:txBody>
      </p:sp>
      <p:pic>
        <p:nvPicPr>
          <p:cNvPr id="5" name="Picture 4">
            <a:extLst>
              <a:ext uri="{FF2B5EF4-FFF2-40B4-BE49-F238E27FC236}">
                <a16:creationId xmlns:a16="http://schemas.microsoft.com/office/drawing/2014/main" id="{49C3933B-4678-6C42-B116-F3353B6DE328}"/>
              </a:ext>
            </a:extLst>
          </p:cNvPr>
          <p:cNvPicPr>
            <a:picLocks noChangeAspect="1"/>
          </p:cNvPicPr>
          <p:nvPr/>
        </p:nvPicPr>
        <p:blipFill>
          <a:blip r:embed="rId2"/>
          <a:stretch>
            <a:fillRect/>
          </a:stretch>
        </p:blipFill>
        <p:spPr>
          <a:xfrm>
            <a:off x="1109302" y="3429000"/>
            <a:ext cx="3901610" cy="3010691"/>
          </a:xfrm>
          <a:prstGeom prst="rect">
            <a:avLst/>
          </a:prstGeom>
          <a:ln w="12700">
            <a:solidFill>
              <a:schemeClr val="accent1"/>
            </a:solidFill>
          </a:ln>
        </p:spPr>
      </p:pic>
      <p:pic>
        <p:nvPicPr>
          <p:cNvPr id="7" name="Picture 6">
            <a:extLst>
              <a:ext uri="{FF2B5EF4-FFF2-40B4-BE49-F238E27FC236}">
                <a16:creationId xmlns:a16="http://schemas.microsoft.com/office/drawing/2014/main" id="{C22AD71D-0B8F-2D4C-8616-A1FEC00F89B0}"/>
              </a:ext>
            </a:extLst>
          </p:cNvPr>
          <p:cNvPicPr>
            <a:picLocks noChangeAspect="1"/>
          </p:cNvPicPr>
          <p:nvPr/>
        </p:nvPicPr>
        <p:blipFill>
          <a:blip r:embed="rId3"/>
          <a:stretch>
            <a:fillRect/>
          </a:stretch>
        </p:blipFill>
        <p:spPr>
          <a:xfrm>
            <a:off x="6534914" y="2006600"/>
            <a:ext cx="5310958" cy="4486275"/>
          </a:xfrm>
          <a:prstGeom prst="rect">
            <a:avLst/>
          </a:prstGeom>
        </p:spPr>
      </p:pic>
    </p:spTree>
    <p:extLst>
      <p:ext uri="{BB962C8B-B14F-4D97-AF65-F5344CB8AC3E}">
        <p14:creationId xmlns:p14="http://schemas.microsoft.com/office/powerpoint/2010/main" val="184170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BC1737-C5B2-224C-965C-C8158CF65DCA}"/>
              </a:ext>
            </a:extLst>
          </p:cNvPr>
          <p:cNvPicPr>
            <a:picLocks noGrp="1" noChangeAspect="1"/>
          </p:cNvPicPr>
          <p:nvPr>
            <p:ph idx="1"/>
          </p:nvPr>
        </p:nvPicPr>
        <p:blipFill>
          <a:blip r:embed="rId2"/>
          <a:stretch>
            <a:fillRect/>
          </a:stretch>
        </p:blipFill>
        <p:spPr>
          <a:xfrm>
            <a:off x="715562" y="414099"/>
            <a:ext cx="10760876" cy="6029802"/>
          </a:xfrm>
        </p:spPr>
      </p:pic>
    </p:spTree>
    <p:extLst>
      <p:ext uri="{BB962C8B-B14F-4D97-AF65-F5344CB8AC3E}">
        <p14:creationId xmlns:p14="http://schemas.microsoft.com/office/powerpoint/2010/main" val="95567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B45F-63D7-9F40-BB25-B4995E88C0DF}"/>
              </a:ext>
            </a:extLst>
          </p:cNvPr>
          <p:cNvSpPr>
            <a:spLocks noGrp="1"/>
          </p:cNvSpPr>
          <p:nvPr>
            <p:ph type="title"/>
          </p:nvPr>
        </p:nvSpPr>
        <p:spPr/>
        <p:txBody>
          <a:bodyPr/>
          <a:lstStyle/>
          <a:p>
            <a:r>
              <a:rPr lang="en-US" dirty="0"/>
              <a:t>Inverse Treatment Optimization (Prostate)</a:t>
            </a:r>
            <a:endParaRPr lang="en-IR" dirty="0"/>
          </a:p>
        </p:txBody>
      </p:sp>
      <p:pic>
        <p:nvPicPr>
          <p:cNvPr id="5" name="Content Placeholder 4">
            <a:extLst>
              <a:ext uri="{FF2B5EF4-FFF2-40B4-BE49-F238E27FC236}">
                <a16:creationId xmlns:a16="http://schemas.microsoft.com/office/drawing/2014/main" id="{F5EB59F2-710B-4146-8F1C-69DD3A3568D3}"/>
              </a:ext>
            </a:extLst>
          </p:cNvPr>
          <p:cNvPicPr>
            <a:picLocks noGrp="1" noChangeAspect="1"/>
          </p:cNvPicPr>
          <p:nvPr>
            <p:ph idx="1"/>
          </p:nvPr>
        </p:nvPicPr>
        <p:blipFill>
          <a:blip r:embed="rId2"/>
          <a:stretch>
            <a:fillRect/>
          </a:stretch>
        </p:blipFill>
        <p:spPr>
          <a:xfrm>
            <a:off x="6096000" y="2913888"/>
            <a:ext cx="5356247" cy="2242525"/>
          </a:xfrm>
        </p:spPr>
      </p:pic>
      <p:pic>
        <p:nvPicPr>
          <p:cNvPr id="7" name="Picture 6">
            <a:extLst>
              <a:ext uri="{FF2B5EF4-FFF2-40B4-BE49-F238E27FC236}">
                <a16:creationId xmlns:a16="http://schemas.microsoft.com/office/drawing/2014/main" id="{B4A52B70-4AF6-AE42-B2CD-219E50B163BB}"/>
              </a:ext>
            </a:extLst>
          </p:cNvPr>
          <p:cNvPicPr>
            <a:picLocks noChangeAspect="1"/>
          </p:cNvPicPr>
          <p:nvPr/>
        </p:nvPicPr>
        <p:blipFill>
          <a:blip r:embed="rId3"/>
          <a:stretch>
            <a:fillRect/>
          </a:stretch>
        </p:blipFill>
        <p:spPr>
          <a:xfrm>
            <a:off x="500788" y="2113312"/>
            <a:ext cx="5085747" cy="3844480"/>
          </a:xfrm>
          <a:prstGeom prst="rect">
            <a:avLst/>
          </a:prstGeom>
        </p:spPr>
      </p:pic>
    </p:spTree>
    <p:extLst>
      <p:ext uri="{BB962C8B-B14F-4D97-AF65-F5344CB8AC3E}">
        <p14:creationId xmlns:p14="http://schemas.microsoft.com/office/powerpoint/2010/main" val="14989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CF3B-BFAC-3B44-A410-8A29936BA668}"/>
              </a:ext>
            </a:extLst>
          </p:cNvPr>
          <p:cNvSpPr>
            <a:spLocks noGrp="1"/>
          </p:cNvSpPr>
          <p:nvPr>
            <p:ph type="title"/>
          </p:nvPr>
        </p:nvSpPr>
        <p:spPr/>
        <p:txBody>
          <a:bodyPr/>
          <a:lstStyle/>
          <a:p>
            <a:r>
              <a:rPr lang="en-US" b="1" dirty="0"/>
              <a:t>IMRT Treatment Delivery Systems</a:t>
            </a:r>
            <a:endParaRPr lang="en-IR" dirty="0"/>
          </a:p>
        </p:txBody>
      </p:sp>
      <p:sp>
        <p:nvSpPr>
          <p:cNvPr id="3" name="Content Placeholder 2">
            <a:extLst>
              <a:ext uri="{FF2B5EF4-FFF2-40B4-BE49-F238E27FC236}">
                <a16:creationId xmlns:a16="http://schemas.microsoft.com/office/drawing/2014/main" id="{42BF5837-2AEB-3E46-B8BF-6028CD4D7A85}"/>
              </a:ext>
            </a:extLst>
          </p:cNvPr>
          <p:cNvSpPr>
            <a:spLocks noGrp="1"/>
          </p:cNvSpPr>
          <p:nvPr>
            <p:ph idx="1"/>
          </p:nvPr>
        </p:nvSpPr>
        <p:spPr/>
        <p:txBody>
          <a:bodyPr/>
          <a:lstStyle/>
          <a:p>
            <a:pPr lvl="1"/>
            <a:r>
              <a:rPr lang="en-US" b="1" dirty="0"/>
              <a:t>Robotic pencil beam (CyberKnife)</a:t>
            </a:r>
            <a:br>
              <a:rPr lang="en-US" dirty="0"/>
            </a:br>
            <a:endParaRPr lang="en-US" dirty="0"/>
          </a:p>
          <a:p>
            <a:endParaRPr lang="en-IR" dirty="0"/>
          </a:p>
        </p:txBody>
      </p:sp>
      <p:pic>
        <p:nvPicPr>
          <p:cNvPr id="7" name="Picture 6">
            <a:extLst>
              <a:ext uri="{FF2B5EF4-FFF2-40B4-BE49-F238E27FC236}">
                <a16:creationId xmlns:a16="http://schemas.microsoft.com/office/drawing/2014/main" id="{1F9C1BCA-6CCC-0A4F-B616-D8D632D59E2A}"/>
              </a:ext>
            </a:extLst>
          </p:cNvPr>
          <p:cNvPicPr>
            <a:picLocks noChangeAspect="1"/>
          </p:cNvPicPr>
          <p:nvPr/>
        </p:nvPicPr>
        <p:blipFill>
          <a:blip r:embed="rId2"/>
          <a:stretch>
            <a:fillRect/>
          </a:stretch>
        </p:blipFill>
        <p:spPr>
          <a:xfrm>
            <a:off x="1748919" y="2839784"/>
            <a:ext cx="5571490" cy="3711226"/>
          </a:xfrm>
          <a:prstGeom prst="rect">
            <a:avLst/>
          </a:prstGeom>
          <a:ln>
            <a:solidFill>
              <a:schemeClr val="tx1"/>
            </a:solidFill>
          </a:ln>
        </p:spPr>
      </p:pic>
      <p:pic>
        <p:nvPicPr>
          <p:cNvPr id="5" name="Picture 4">
            <a:extLst>
              <a:ext uri="{FF2B5EF4-FFF2-40B4-BE49-F238E27FC236}">
                <a16:creationId xmlns:a16="http://schemas.microsoft.com/office/drawing/2014/main" id="{8D18DE66-9542-8C4A-A0FD-A21D37B5D769}"/>
              </a:ext>
            </a:extLst>
          </p:cNvPr>
          <p:cNvPicPr>
            <a:picLocks noChangeAspect="1"/>
          </p:cNvPicPr>
          <p:nvPr/>
        </p:nvPicPr>
        <p:blipFill>
          <a:blip r:embed="rId3"/>
          <a:stretch>
            <a:fillRect/>
          </a:stretch>
        </p:blipFill>
        <p:spPr>
          <a:xfrm>
            <a:off x="7112827" y="1825625"/>
            <a:ext cx="4448555" cy="3603244"/>
          </a:xfrm>
          <a:prstGeom prst="rect">
            <a:avLst/>
          </a:prstGeom>
          <a:ln>
            <a:solidFill>
              <a:schemeClr val="tx1"/>
            </a:solidFill>
          </a:ln>
        </p:spPr>
      </p:pic>
    </p:spTree>
    <p:extLst>
      <p:ext uri="{BB962C8B-B14F-4D97-AF65-F5344CB8AC3E}">
        <p14:creationId xmlns:p14="http://schemas.microsoft.com/office/powerpoint/2010/main" val="360148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DEBA-C029-3548-AB83-FD1D5D53038B}"/>
              </a:ext>
            </a:extLst>
          </p:cNvPr>
          <p:cNvSpPr>
            <a:spLocks noGrp="1"/>
          </p:cNvSpPr>
          <p:nvPr>
            <p:ph type="title"/>
          </p:nvPr>
        </p:nvSpPr>
        <p:spPr/>
        <p:txBody>
          <a:bodyPr/>
          <a:lstStyle/>
          <a:p>
            <a:r>
              <a:rPr lang="en-US" b="1" dirty="0"/>
              <a:t>IMRT Treatment Delivery Systems</a:t>
            </a:r>
            <a:endParaRPr lang="en-IR" dirty="0"/>
          </a:p>
        </p:txBody>
      </p:sp>
      <p:sp>
        <p:nvSpPr>
          <p:cNvPr id="3" name="Content Placeholder 2">
            <a:extLst>
              <a:ext uri="{FF2B5EF4-FFF2-40B4-BE49-F238E27FC236}">
                <a16:creationId xmlns:a16="http://schemas.microsoft.com/office/drawing/2014/main" id="{EB638EF7-58F3-0745-BACE-C1B2DC92420F}"/>
              </a:ext>
            </a:extLst>
          </p:cNvPr>
          <p:cNvSpPr>
            <a:spLocks noGrp="1"/>
          </p:cNvSpPr>
          <p:nvPr>
            <p:ph idx="1"/>
          </p:nvPr>
        </p:nvSpPr>
        <p:spPr/>
        <p:txBody>
          <a:bodyPr/>
          <a:lstStyle/>
          <a:p>
            <a:r>
              <a:rPr lang="en-US" dirty="0"/>
              <a:t>Helical tomotherapy</a:t>
            </a:r>
            <a:endParaRPr lang="en-US" dirty="0">
              <a:effectLst/>
            </a:endParaRPr>
          </a:p>
        </p:txBody>
      </p:sp>
      <p:pic>
        <p:nvPicPr>
          <p:cNvPr id="5" name="Picture 4">
            <a:extLst>
              <a:ext uri="{FF2B5EF4-FFF2-40B4-BE49-F238E27FC236}">
                <a16:creationId xmlns:a16="http://schemas.microsoft.com/office/drawing/2014/main" id="{95499AAF-3BD4-CF48-9DF8-BDB54D55D14A}"/>
              </a:ext>
            </a:extLst>
          </p:cNvPr>
          <p:cNvPicPr>
            <a:picLocks noChangeAspect="1"/>
          </p:cNvPicPr>
          <p:nvPr/>
        </p:nvPicPr>
        <p:blipFill>
          <a:blip r:embed="rId2"/>
          <a:stretch>
            <a:fillRect/>
          </a:stretch>
        </p:blipFill>
        <p:spPr>
          <a:xfrm>
            <a:off x="311966" y="3767784"/>
            <a:ext cx="3833314" cy="1829094"/>
          </a:xfrm>
          <a:prstGeom prst="rect">
            <a:avLst/>
          </a:prstGeom>
        </p:spPr>
      </p:pic>
      <p:pic>
        <p:nvPicPr>
          <p:cNvPr id="7" name="Picture 6">
            <a:extLst>
              <a:ext uri="{FF2B5EF4-FFF2-40B4-BE49-F238E27FC236}">
                <a16:creationId xmlns:a16="http://schemas.microsoft.com/office/drawing/2014/main" id="{FAC22B1E-A86D-1F44-8040-4F473BD52E49}"/>
              </a:ext>
            </a:extLst>
          </p:cNvPr>
          <p:cNvPicPr>
            <a:picLocks noChangeAspect="1"/>
          </p:cNvPicPr>
          <p:nvPr/>
        </p:nvPicPr>
        <p:blipFill>
          <a:blip r:embed="rId3"/>
          <a:stretch>
            <a:fillRect/>
          </a:stretch>
        </p:blipFill>
        <p:spPr>
          <a:xfrm>
            <a:off x="4145280" y="2506662"/>
            <a:ext cx="5545823" cy="4351338"/>
          </a:xfrm>
          <a:prstGeom prst="rect">
            <a:avLst/>
          </a:prstGeom>
        </p:spPr>
      </p:pic>
      <p:pic>
        <p:nvPicPr>
          <p:cNvPr id="9" name="Picture 8">
            <a:extLst>
              <a:ext uri="{FF2B5EF4-FFF2-40B4-BE49-F238E27FC236}">
                <a16:creationId xmlns:a16="http://schemas.microsoft.com/office/drawing/2014/main" id="{15FB6421-7A9F-4E4E-9F2F-5D9F6AAB350D}"/>
              </a:ext>
            </a:extLst>
          </p:cNvPr>
          <p:cNvPicPr>
            <a:picLocks noChangeAspect="1"/>
          </p:cNvPicPr>
          <p:nvPr/>
        </p:nvPicPr>
        <p:blipFill>
          <a:blip r:embed="rId4"/>
          <a:stretch>
            <a:fillRect/>
          </a:stretch>
        </p:blipFill>
        <p:spPr>
          <a:xfrm>
            <a:off x="8107682" y="1532935"/>
            <a:ext cx="3953056" cy="1483316"/>
          </a:xfrm>
          <a:prstGeom prst="rect">
            <a:avLst/>
          </a:prstGeom>
        </p:spPr>
      </p:pic>
    </p:spTree>
    <p:extLst>
      <p:ext uri="{BB962C8B-B14F-4D97-AF65-F5344CB8AC3E}">
        <p14:creationId xmlns:p14="http://schemas.microsoft.com/office/powerpoint/2010/main" val="385543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707</Words>
  <Application>Microsoft Macintosh PowerPoint</Application>
  <PresentationFormat>Widescreen</PresentationFormat>
  <Paragraphs>85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Cambria Math</vt:lpstr>
      <vt:lpstr>Office Theme</vt:lpstr>
      <vt:lpstr>PowerPoint Presentation</vt:lpstr>
      <vt:lpstr>PowerPoint Presentation</vt:lpstr>
      <vt:lpstr>PowerPoint Presentation</vt:lpstr>
      <vt:lpstr>Beam Fluence Modulation in IMRT</vt:lpstr>
      <vt:lpstr>Beam Fluence Modulation in IMRT</vt:lpstr>
      <vt:lpstr>PowerPoint Presentation</vt:lpstr>
      <vt:lpstr>Inverse Treatment Optimization (Prostate)</vt:lpstr>
      <vt:lpstr>IMRT Treatment Delivery Systems</vt:lpstr>
      <vt:lpstr>IMRT Treatment Delivery Systems</vt:lpstr>
      <vt:lpstr>Volumetric-modulated arc therapy (VMAT) </vt:lpstr>
      <vt:lpstr>Patient Immobilization &amp; Image Acquisition </vt:lpstr>
      <vt:lpstr>Stereotactic Irradiation </vt:lpstr>
      <vt:lpstr>Stereotactic Irradiation (Invasive Immobilization)</vt:lpstr>
      <vt:lpstr>Stereotactic Irradiation Indications</vt:lpstr>
      <vt:lpstr>Gamma Knife</vt:lpstr>
      <vt:lpstr>Linac-Based Stereotactic Irradiation </vt:lpstr>
      <vt:lpstr>Total-body Irradiation (TBI)</vt:lpstr>
      <vt:lpstr>Total-body Irradiation (TBI)</vt:lpstr>
      <vt:lpstr>Hemi-body Irradiation (HBI)</vt:lpstr>
      <vt:lpstr>Hemi-body Irradiation (HBI)</vt:lpstr>
      <vt:lpstr>Image-Guided Radiotherapy (IGRT) </vt:lpstr>
      <vt:lpstr>Interfraction Adjustments</vt:lpstr>
      <vt:lpstr>IGRT</vt:lpstr>
      <vt:lpstr>Intrafraction Alternations</vt:lpstr>
      <vt:lpstr>4D CT</vt:lpstr>
      <vt:lpstr>Particle Beam Radiotherapy  (Protons or Carbon ions) </vt:lpstr>
      <vt:lpstr>Spread-out Bragg Peak (SOBP)</vt:lpstr>
      <vt:lpstr>Indications of Particle Beam Radiotherapy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59</cp:revision>
  <dcterms:created xsi:type="dcterms:W3CDTF">2021-10-24T08:02:22Z</dcterms:created>
  <dcterms:modified xsi:type="dcterms:W3CDTF">2021-10-27T04:02:37Z</dcterms:modified>
</cp:coreProperties>
</file>